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26.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tags/tag18.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handoutMasterIdLst>
    <p:handoutMasterId r:id="rId47"/>
  </p:handoutMasterIdLst>
  <p:sldIdLst>
    <p:sldId id="518" r:id="rId2"/>
    <p:sldId id="593" r:id="rId3"/>
    <p:sldId id="576" r:id="rId4"/>
    <p:sldId id="578" r:id="rId5"/>
    <p:sldId id="571" r:id="rId6"/>
    <p:sldId id="536" r:id="rId7"/>
    <p:sldId id="575" r:id="rId8"/>
    <p:sldId id="577" r:id="rId9"/>
    <p:sldId id="594" r:id="rId10"/>
    <p:sldId id="595" r:id="rId11"/>
    <p:sldId id="637" r:id="rId12"/>
    <p:sldId id="581" r:id="rId13"/>
    <p:sldId id="579" r:id="rId14"/>
    <p:sldId id="582" r:id="rId15"/>
    <p:sldId id="549" r:id="rId16"/>
    <p:sldId id="583" r:id="rId17"/>
    <p:sldId id="596" r:id="rId18"/>
    <p:sldId id="598" r:id="rId19"/>
    <p:sldId id="597" r:id="rId20"/>
    <p:sldId id="587" r:id="rId21"/>
    <p:sldId id="588" r:id="rId22"/>
    <p:sldId id="589" r:id="rId23"/>
    <p:sldId id="590" r:id="rId24"/>
    <p:sldId id="591" r:id="rId25"/>
    <p:sldId id="592" r:id="rId26"/>
    <p:sldId id="580" r:id="rId27"/>
    <p:sldId id="620" r:id="rId28"/>
    <p:sldId id="656" r:id="rId29"/>
    <p:sldId id="619" r:id="rId30"/>
    <p:sldId id="657" r:id="rId31"/>
    <p:sldId id="661" r:id="rId32"/>
    <p:sldId id="662" r:id="rId33"/>
    <p:sldId id="663" r:id="rId34"/>
    <p:sldId id="664" r:id="rId35"/>
    <p:sldId id="667" r:id="rId36"/>
    <p:sldId id="668" r:id="rId37"/>
    <p:sldId id="665" r:id="rId38"/>
    <p:sldId id="669" r:id="rId39"/>
    <p:sldId id="666" r:id="rId40"/>
    <p:sldId id="670" r:id="rId41"/>
    <p:sldId id="672" r:id="rId42"/>
    <p:sldId id="673" r:id="rId43"/>
    <p:sldId id="674" r:id="rId44"/>
    <p:sldId id="574" r:id="rId45"/>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 无风月夜" initials="X无"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68C80"/>
    <a:srgbClr val="FF0066"/>
    <a:srgbClr val="E8A99C"/>
    <a:srgbClr val="FF5050"/>
    <a:srgbClr val="590698"/>
    <a:srgbClr val="CF3169"/>
    <a:srgbClr val="FF6600"/>
    <a:srgbClr val="2E75B6"/>
    <a:srgbClr val="167E9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85159" autoAdjust="0"/>
  </p:normalViewPr>
  <p:slideViewPr>
    <p:cSldViewPr snapToGrid="0" showGuides="1">
      <p:cViewPr varScale="1">
        <p:scale>
          <a:sx n="59" d="100"/>
          <a:sy n="59" d="100"/>
        </p:scale>
        <p:origin x="-1098" y="-90"/>
      </p:cViewPr>
      <p:guideLst>
        <p:guide orient="horz" pos="2181"/>
        <p:guide pos="3814"/>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5" d="100"/>
          <a:sy n="65" d="100"/>
        </p:scale>
        <p:origin x="2434" y="3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C9AEBD-C99C-4EDC-B87F-EBD21A1CDE93}" type="datetimeFigureOut">
              <a:rPr lang="zh-CN" altLang="en-US" smtClean="0"/>
              <a:pPr/>
              <a:t>2022/10/10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25128F-5AC3-481F-8987-433C03F69AC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EF8B1-F053-4ABB-82AE-A9C2777D379D}" type="datetimeFigureOut">
              <a:rPr lang="zh-CN" altLang="en-US" smtClean="0"/>
              <a:pPr/>
              <a:t>2022/10/10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D1D30-ABE7-4A68-AB21-66469DF1AB8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0" hangingPunct="0">
              <a:lnSpc>
                <a:spcPct val="150000"/>
              </a:lnSpc>
              <a:buFont typeface="Wingdings" panose="05000000000000000000" pitchFamily="2" charset="2"/>
              <a:buNone/>
            </a:pPr>
            <a:endParaRPr lang="zh-CN" altLang="en-US" sz="1200" b="0" dirty="0">
              <a:solidFill>
                <a:srgbClr val="0D3935"/>
              </a:solidFill>
              <a:latin typeface="微软雅黑" panose="020B0503020204020204" charset="-122"/>
            </a:endParaRPr>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0" hangingPunct="0">
              <a:lnSpc>
                <a:spcPct val="150000"/>
              </a:lnSpc>
              <a:buFont typeface="Wingdings" panose="05000000000000000000" pitchFamily="2" charset="2"/>
              <a:buNone/>
            </a:pPr>
            <a:endParaRPr lang="en-US" altLang="zh-CN" sz="1200" b="0" dirty="0">
              <a:solidFill>
                <a:schemeClr val="accent2">
                  <a:lumMod val="50000"/>
                </a:schemeClr>
              </a:solidFill>
              <a:latin typeface="幼圆" panose="02010509060101010101" pitchFamily="49" charset="-122"/>
              <a:ea typeface="幼圆" panose="02010509060101010101" pitchFamily="49" charset="-122"/>
            </a:endParaRPr>
          </a:p>
          <a:p>
            <a:pPr eaLnBrk="0" hangingPunct="0">
              <a:lnSpc>
                <a:spcPct val="150000"/>
              </a:lnSpc>
              <a:buFont typeface="Wingdings" panose="05000000000000000000" pitchFamily="2" charset="2"/>
              <a:buNone/>
            </a:pPr>
            <a:endParaRPr lang="en-US" altLang="zh-CN" sz="1200" b="0" dirty="0">
              <a:solidFill>
                <a:schemeClr val="accent2">
                  <a:lumMod val="50000"/>
                </a:schemeClr>
              </a:solidFill>
              <a:latin typeface="幼圆" panose="02010509060101010101" pitchFamily="49" charset="-122"/>
              <a:ea typeface="幼圆" panose="02010509060101010101" pitchFamily="49" charset="-122"/>
            </a:endParaRPr>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sym typeface="+mn-ea"/>
            </a:endParaRPr>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44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solidFill>
              <a:latin typeface="华文中宋" panose="02010600040101010101" pitchFamily="2" charset="-122"/>
              <a:ea typeface="华文中宋" panose="0201060004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0D1D30-ABE7-4A68-AB21-66469DF1AB80}"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模板">
    <p:spTree>
      <p:nvGrpSpPr>
        <p:cNvPr id="1" name=""/>
        <p:cNvGrpSpPr/>
        <p:nvPr/>
      </p:nvGrpSpPr>
      <p:grpSpPr>
        <a:xfrm>
          <a:off x="0" y="0"/>
          <a:ext cx="0" cy="0"/>
          <a:chOff x="0" y="0"/>
          <a:chExt cx="0" cy="0"/>
        </a:xfrm>
      </p:grpSpPr>
      <p:grpSp>
        <p:nvGrpSpPr>
          <p:cNvPr id="2" name="组合 1"/>
          <p:cNvGrpSpPr/>
          <p:nvPr userDrawn="1"/>
        </p:nvGrpSpPr>
        <p:grpSpPr>
          <a:xfrm>
            <a:off x="174400" y="492018"/>
            <a:ext cx="4630946" cy="686809"/>
            <a:chOff x="192873" y="168745"/>
            <a:chExt cx="4630946" cy="686809"/>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a:xfrm>
              <a:off x="192873" y="168745"/>
              <a:ext cx="684050" cy="686809"/>
            </a:xfrm>
            <a:prstGeom prst="rect">
              <a:avLst/>
            </a:prstGeom>
          </p:spPr>
        </p:pic>
        <p:sp>
          <p:nvSpPr>
            <p:cNvPr id="5" name="矩形 4"/>
            <p:cNvSpPr/>
            <p:nvPr/>
          </p:nvSpPr>
          <p:spPr>
            <a:xfrm>
              <a:off x="876923" y="312094"/>
              <a:ext cx="3946896" cy="400110"/>
            </a:xfrm>
            <a:prstGeom prst="rect">
              <a:avLst/>
            </a:prstGeom>
            <a:noFill/>
            <a:effectLst>
              <a:outerShdw blurRad="50800" dist="12700" dir="2700000" algn="tl" rotWithShape="0">
                <a:prstClr val="black">
                  <a:alpha val="40000"/>
                </a:prstClr>
              </a:outerShdw>
            </a:effectLst>
          </p:spPr>
          <p:txBody>
            <a:bodyPr wrap="square" lIns="91440" tIns="45720" rIns="91440" bIns="45720">
              <a:spAutoFit/>
            </a:bodyPr>
            <a:lstStyle/>
            <a:p>
              <a:pPr algn="dist"/>
              <a:r>
                <a:rPr lang="zh-CN" altLang="en-US" sz="2000" b="1" kern="0" cap="none" spc="-40" dirty="0">
                  <a:ln w="0"/>
                  <a:gradFill>
                    <a:gsLst>
                      <a:gs pos="0">
                        <a:srgbClr val="C00000"/>
                      </a:gs>
                      <a:gs pos="50000">
                        <a:srgbClr val="FF0000"/>
                      </a:gs>
                      <a:gs pos="100000">
                        <a:schemeClr val="accent4">
                          <a:lumMod val="20000"/>
                          <a:lumOff val="80000"/>
                        </a:schemeClr>
                      </a:gs>
                    </a:gsLst>
                    <a:lin ang="5400000"/>
                  </a:gradFill>
                  <a:effectLst/>
                  <a:latin typeface="楷体" panose="02010609060101010101" pitchFamily="49" charset="-122"/>
                  <a:ea typeface="楷体" panose="02010609060101010101" pitchFamily="49" charset="-122"/>
                </a:rPr>
                <a:t>中国职工保险互助会哈尔滨办事处</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8EE87-E84D-4794-AAE5-5EBFA06D5749}" type="datetimeFigureOut">
              <a:rPr lang="zh-CN" altLang="en-US" smtClean="0"/>
              <a:pPr/>
              <a:t>2022/10/10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FD9163-3264-45B9-8805-38B3DB57BD3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notesSlide" Target="../notesSlides/notesSlide19.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1.xml"/><Relationship Id="rId5" Type="http://schemas.openxmlformats.org/officeDocument/2006/relationships/tags" Target="../tags/tag24.xml"/><Relationship Id="rId4"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41.xml"/><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41.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0.jpeg"/><Relationship Id="rId5" Type="http://schemas.openxmlformats.org/officeDocument/2006/relationships/notesSlide" Target="../notesSlides/notesSlide4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l="6975" r="4969"/>
          <a:stretch>
            <a:fillRect/>
          </a:stretch>
        </p:blipFill>
        <p:spPr>
          <a:xfrm>
            <a:off x="0" y="0"/>
            <a:ext cx="12192000" cy="6858000"/>
          </a:xfrm>
          <a:prstGeom prst="rect">
            <a:avLst/>
          </a:prstGeom>
        </p:spPr>
      </p:pic>
      <p:pic>
        <p:nvPicPr>
          <p:cNvPr id="20" name="图片 19"/>
          <p:cNvPicPr>
            <a:picLocks noChangeAspect="1"/>
          </p:cNvPicPr>
          <p:nvPr/>
        </p:nvPicPr>
        <p:blipFill>
          <a:blip r:embed="rId5" cstate="print">
            <a:clrChange>
              <a:clrFrom>
                <a:srgbClr val="F5F5F3"/>
              </a:clrFrom>
              <a:clrTo>
                <a:srgbClr val="F5F5F3">
                  <a:alpha val="0"/>
                </a:srgbClr>
              </a:clrTo>
            </a:clrChange>
            <a:extLst>
              <a:ext uri="{28A0092B-C50C-407E-A947-70E740481C1C}">
                <a14:useLocalDpi xmlns="" xmlns:a14="http://schemas.microsoft.com/office/drawing/2010/main" val="0"/>
              </a:ext>
            </a:extLst>
          </a:blip>
          <a:stretch>
            <a:fillRect/>
          </a:stretch>
        </p:blipFill>
        <p:spPr>
          <a:xfrm>
            <a:off x="-152400" y="2980690"/>
            <a:ext cx="12192000" cy="6858000"/>
          </a:xfrm>
          <a:prstGeom prst="rect">
            <a:avLst/>
          </a:prstGeom>
          <a:ln>
            <a:noFill/>
          </a:ln>
        </p:spPr>
      </p:pic>
      <p:sp>
        <p:nvSpPr>
          <p:cNvPr id="11" name="文本框 10"/>
          <p:cNvSpPr txBox="1"/>
          <p:nvPr/>
        </p:nvSpPr>
        <p:spPr>
          <a:xfrm>
            <a:off x="745401" y="1815808"/>
            <a:ext cx="10701197" cy="1015663"/>
          </a:xfrm>
          <a:prstGeom prst="rect">
            <a:avLst/>
          </a:prstGeom>
          <a:noFill/>
          <a:effectLst>
            <a:outerShdw blurRad="50800" dist="101600" dir="2700000" algn="tl" rotWithShape="0">
              <a:prstClr val="black">
                <a:alpha val="40000"/>
              </a:prstClr>
            </a:outerShdw>
          </a:effectLst>
        </p:spPr>
        <p:txBody>
          <a:bodyPr wrap="square" rtlCol="0">
            <a:spAutoFit/>
          </a:bodyPr>
          <a:lstStyle/>
          <a:p>
            <a:pPr algn="ctr"/>
            <a:r>
              <a:rPr lang="zh-CN" altLang="en-US" sz="6000" spc="-3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职工医疗互助保障理赔</a:t>
            </a:r>
          </a:p>
        </p:txBody>
      </p:sp>
      <p:grpSp>
        <p:nvGrpSpPr>
          <p:cNvPr id="7" name="组合 6"/>
          <p:cNvGrpSpPr/>
          <p:nvPr/>
        </p:nvGrpSpPr>
        <p:grpSpPr>
          <a:xfrm>
            <a:off x="646222" y="242602"/>
            <a:ext cx="4735403" cy="707887"/>
            <a:chOff x="646222" y="242602"/>
            <a:chExt cx="4735403" cy="707887"/>
          </a:xfrm>
        </p:grpSpPr>
        <p:sp>
          <p:nvSpPr>
            <p:cNvPr id="22" name="文本框 21"/>
            <p:cNvSpPr txBox="1"/>
            <p:nvPr/>
          </p:nvSpPr>
          <p:spPr>
            <a:xfrm>
              <a:off x="1354109" y="445652"/>
              <a:ext cx="4027516" cy="400110"/>
            </a:xfrm>
            <a:prstGeom prst="rect">
              <a:avLst/>
            </a:prstGeom>
            <a:noFill/>
          </p:spPr>
          <p:txBody>
            <a:bodyPr wrap="square" rtlCol="0">
              <a:spAutoFit/>
            </a:bodyPr>
            <a:lstStyle/>
            <a:p>
              <a:pPr algn="dist"/>
              <a:r>
                <a:rPr lang="zh-CN" altLang="en-US" sz="2000" dirty="0">
                  <a:solidFill>
                    <a:schemeClr val="accent4">
                      <a:lumMod val="40000"/>
                      <a:lumOff val="60000"/>
                    </a:schemeClr>
                  </a:solidFill>
                  <a:latin typeface="思源宋体 Heavy" panose="02020900000000000000" pitchFamily="18" charset="-122"/>
                  <a:ea typeface="思源宋体 Heavy" panose="02020900000000000000" pitchFamily="18" charset="-122"/>
                </a:rPr>
                <a:t>中国职工保险互助会哈尔滨办事处</a:t>
              </a:r>
            </a:p>
          </p:txBody>
        </p:sp>
        <p:pic>
          <p:nvPicPr>
            <p:cNvPr id="4" name="图片 3" descr="徽标, 图标&#10;&#10;描述已自动生成"/>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6222" y="242602"/>
              <a:ext cx="707887" cy="707887"/>
            </a:xfrm>
            <a:prstGeom prst="rect">
              <a:avLst/>
            </a:prstGeom>
          </p:spPr>
        </p:pic>
      </p:grpSp>
      <p:pic>
        <p:nvPicPr>
          <p:cNvPr id="19" name="图片 18" descr="mtsc_body27.png"/>
          <p:cNvPicPr>
            <a:picLocks noChangeAspect="1"/>
          </p:cNvPicPr>
          <p:nvPr/>
        </p:nvPicPr>
        <p:blipFill>
          <a:blip r:embed="rId7" cstate="print"/>
          <a:stretch>
            <a:fillRect/>
          </a:stretch>
        </p:blipFill>
        <p:spPr>
          <a:xfrm>
            <a:off x="5149820" y="3945456"/>
            <a:ext cx="2016087" cy="1822027"/>
          </a:xfrm>
          <a:prstGeom prst="rect">
            <a:avLst/>
          </a:prstGeom>
          <a:ln>
            <a:noFill/>
          </a:ln>
          <a:effectLst>
            <a:outerShdw blurRad="50800" dist="38100" dir="2700000" algn="tl" rotWithShape="0">
              <a:prstClr val="black">
                <a:alpha val="40000"/>
              </a:prstClr>
            </a:outerShdw>
          </a:effectLst>
        </p:spPr>
      </p:pic>
      <p:sp>
        <p:nvSpPr>
          <p:cNvPr id="2" name="文本框 1"/>
          <p:cNvSpPr txBox="1"/>
          <p:nvPr/>
        </p:nvSpPr>
        <p:spPr>
          <a:xfrm>
            <a:off x="8845236" y="5504507"/>
            <a:ext cx="3259247" cy="646331"/>
          </a:xfrm>
          <a:prstGeom prst="rect">
            <a:avLst/>
          </a:prstGeom>
          <a:noFill/>
        </p:spPr>
        <p:txBody>
          <a:bodyPr wrap="square" rtlCol="0">
            <a:spAutoFit/>
          </a:bodyPr>
          <a:lstStyle/>
          <a:p>
            <a:r>
              <a:rPr lang="en-US" altLang="zh-CN" sz="3600" dirty="0"/>
              <a:t>2022</a:t>
            </a:r>
            <a:r>
              <a:rPr lang="zh-CN" altLang="en-US" sz="3600" dirty="0"/>
              <a:t>年</a:t>
            </a:r>
            <a:r>
              <a:rPr lang="en-US" altLang="zh-CN" sz="3600" dirty="0"/>
              <a:t>5</a:t>
            </a:r>
            <a:r>
              <a:rPr lang="zh-CN" altLang="en-US" sz="3600" dirty="0"/>
              <a:t>月</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13742" y="984609"/>
            <a:ext cx="5760425" cy="1169135"/>
            <a:chOff x="711338" y="889966"/>
            <a:chExt cx="2089011" cy="1609111"/>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831233" y="1185915"/>
              <a:ext cx="1849220" cy="1313162"/>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意外伤害案例分析（工伤死亡）</a:t>
              </a:r>
            </a:p>
          </p:txBody>
        </p:sp>
      </p:grpSp>
      <p:sp>
        <p:nvSpPr>
          <p:cNvPr id="9" name="矩形 8"/>
          <p:cNvSpPr/>
          <p:nvPr/>
        </p:nvSpPr>
        <p:spPr>
          <a:xfrm>
            <a:off x="613741" y="2046303"/>
            <a:ext cx="10323548" cy="4625266"/>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just">
              <a:lnSpc>
                <a:spcPts val="4500"/>
              </a:lnSpc>
            </a:pPr>
            <a:r>
              <a:rPr lang="en-US" altLang="zh-CN" sz="2400" dirty="0">
                <a:solidFill>
                  <a:schemeClr val="tx1"/>
                </a:solidFill>
                <a:latin typeface="华文中宋" panose="02010600040101010101" pitchFamily="2" charset="-122"/>
                <a:ea typeface="华文中宋" panose="02010600040101010101" pitchFamily="2" charset="-122"/>
              </a:rPr>
              <a:t> </a:t>
            </a:r>
            <a:r>
              <a:rPr lang="zh-CN" altLang="en-US" sz="2400" dirty="0">
                <a:solidFill>
                  <a:schemeClr val="tx1"/>
                </a:solidFill>
                <a:latin typeface="华文中宋" panose="02010600040101010101" pitchFamily="2" charset="-122"/>
                <a:ea typeface="华文中宋" panose="02010600040101010101" pitchFamily="2" charset="-122"/>
              </a:rPr>
              <a:t>陈</a:t>
            </a:r>
            <a:r>
              <a:rPr lang="zh-CN" altLang="zh-CN" sz="2400" dirty="0">
                <a:solidFill>
                  <a:schemeClr val="tx1"/>
                </a:solidFill>
                <a:latin typeface="华文中宋" panose="02010600040101010101" pitchFamily="2" charset="-122"/>
                <a:ea typeface="华文中宋" panose="02010600040101010101" pitchFamily="2" charset="-122"/>
              </a:rPr>
              <a:t>某某</a:t>
            </a:r>
            <a:r>
              <a:rPr lang="en-US" altLang="zh-CN" sz="2400" dirty="0">
                <a:solidFill>
                  <a:schemeClr val="tx1"/>
                </a:solidFill>
                <a:latin typeface="华文中宋" panose="02010600040101010101" pitchFamily="2" charset="-122"/>
                <a:ea typeface="华文中宋" panose="02010600040101010101" pitchFamily="2" charset="-122"/>
              </a:rPr>
              <a:t>2021</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9</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22</a:t>
            </a:r>
            <a:r>
              <a:rPr lang="zh-CN" altLang="zh-CN" sz="2400" dirty="0">
                <a:solidFill>
                  <a:schemeClr val="tx1"/>
                </a:solidFill>
                <a:latin typeface="华文中宋" panose="02010600040101010101" pitchFamily="2" charset="-122"/>
                <a:ea typeface="华文中宋" panose="02010600040101010101" pitchFamily="2" charset="-122"/>
              </a:rPr>
              <a:t>日经单位组织参加了《在职职工住院医疗综合互助保障活动（住院</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重疾</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意外伤害）》</a:t>
            </a:r>
            <a:r>
              <a:rPr lang="en-US" altLang="zh-CN" sz="2400" dirty="0">
                <a:solidFill>
                  <a:schemeClr val="tx1"/>
                </a:solidFill>
                <a:latin typeface="华文中宋" panose="02010600040101010101" pitchFamily="2" charset="-122"/>
                <a:ea typeface="华文中宋" panose="02010600040101010101" pitchFamily="2" charset="-122"/>
              </a:rPr>
              <a:t>120</a:t>
            </a:r>
            <a:r>
              <a:rPr lang="zh-CN" altLang="zh-CN" sz="2400" dirty="0">
                <a:solidFill>
                  <a:schemeClr val="tx1"/>
                </a:solidFill>
                <a:latin typeface="华文中宋" panose="02010600040101010101" pitchFamily="2" charset="-122"/>
                <a:ea typeface="华文中宋" panose="02010600040101010101" pitchFamily="2" charset="-122"/>
              </a:rPr>
              <a:t>元，</a:t>
            </a:r>
            <a:r>
              <a:rPr lang="zh-CN" altLang="en-US" sz="2400" dirty="0">
                <a:solidFill>
                  <a:schemeClr val="tx1"/>
                </a:solidFill>
                <a:latin typeface="华文中宋" panose="02010600040101010101" pitchFamily="2" charset="-122"/>
                <a:ea typeface="华文中宋" panose="02010600040101010101" pitchFamily="2" charset="-122"/>
              </a:rPr>
              <a:t>该会员为单位车辆维修工，</a:t>
            </a:r>
            <a:r>
              <a:rPr lang="en-US" altLang="zh-CN" sz="2400" dirty="0">
                <a:solidFill>
                  <a:schemeClr val="tx1"/>
                </a:solidFill>
                <a:latin typeface="华文中宋" panose="02010600040101010101" pitchFamily="2" charset="-122"/>
                <a:ea typeface="华文中宋" panose="02010600040101010101" pitchFamily="2" charset="-122"/>
              </a:rPr>
              <a:t>2021</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9</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26</a:t>
            </a:r>
            <a:r>
              <a:rPr lang="zh-CN" altLang="zh-CN" sz="2400" dirty="0">
                <a:solidFill>
                  <a:schemeClr val="tx1"/>
                </a:solidFill>
                <a:latin typeface="华文中宋" panose="02010600040101010101" pitchFamily="2" charset="-122"/>
                <a:ea typeface="华文中宋" panose="02010600040101010101" pitchFamily="2" charset="-122"/>
              </a:rPr>
              <a:t>日在</a:t>
            </a:r>
            <a:r>
              <a:rPr lang="zh-CN" altLang="en-US" sz="2400" dirty="0">
                <a:solidFill>
                  <a:schemeClr val="tx1"/>
                </a:solidFill>
                <a:latin typeface="华文中宋" panose="02010600040101010101" pitchFamily="2" charset="-122"/>
                <a:ea typeface="华文中宋" panose="02010600040101010101" pitchFamily="2" charset="-122"/>
              </a:rPr>
              <a:t>车底维修车辆时</a:t>
            </a:r>
            <a:r>
              <a:rPr lang="zh-CN"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被司机不知车下有人的情况下向前提车，将车下维修作业的陈某碾死，</a:t>
            </a:r>
            <a:r>
              <a:rPr lang="en-US" altLang="zh-CN" sz="2400" dirty="0">
                <a:solidFill>
                  <a:schemeClr val="tx1"/>
                </a:solidFill>
                <a:latin typeface="华文中宋" panose="02010600040101010101" pitchFamily="2" charset="-122"/>
                <a:ea typeface="华文中宋" panose="02010600040101010101" pitchFamily="2" charset="-122"/>
              </a:rPr>
              <a:t>120</a:t>
            </a:r>
            <a:r>
              <a:rPr lang="zh-CN" altLang="en-US" sz="2400" dirty="0">
                <a:solidFill>
                  <a:schemeClr val="tx1"/>
                </a:solidFill>
                <a:latin typeface="华文中宋" panose="02010600040101010101" pitchFamily="2" charset="-122"/>
                <a:ea typeface="华文中宋" panose="02010600040101010101" pitchFamily="2" charset="-122"/>
              </a:rPr>
              <a:t>救护车抢救，经检查脑外伤，头部流血，具体量无法估计，可见头部畸形，心室停搏，心率</a:t>
            </a:r>
            <a:r>
              <a:rPr lang="en-US" altLang="zh-CN" sz="2400" dirty="0">
                <a:solidFill>
                  <a:schemeClr val="tx1"/>
                </a:solidFill>
                <a:latin typeface="华文中宋" panose="02010600040101010101" pitchFamily="2" charset="-122"/>
                <a:ea typeface="华文中宋" panose="02010600040101010101" pitchFamily="2" charset="-122"/>
              </a:rPr>
              <a:t>0</a:t>
            </a:r>
            <a:r>
              <a:rPr lang="zh-CN" altLang="en-US" sz="2400" dirty="0">
                <a:solidFill>
                  <a:schemeClr val="tx1"/>
                </a:solidFill>
                <a:latin typeface="华文中宋" panose="02010600040101010101" pitchFamily="2" charset="-122"/>
                <a:ea typeface="华文中宋" panose="02010600040101010101" pitchFamily="2" charset="-122"/>
              </a:rPr>
              <a:t>次</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分，当即死亡。</a:t>
            </a:r>
            <a:r>
              <a:rPr lang="zh-CN" altLang="zh-CN" sz="2400" dirty="0">
                <a:solidFill>
                  <a:schemeClr val="tx1"/>
                </a:solidFill>
                <a:latin typeface="华文中宋" panose="02010600040101010101" pitchFamily="2" charset="-122"/>
                <a:ea typeface="华文中宋" panose="02010600040101010101" pitchFamily="2" charset="-122"/>
              </a:rPr>
              <a:t>此次意外事故认定为工伤，工作中发生的意外伤害保额为</a:t>
            </a:r>
            <a:r>
              <a:rPr lang="en-US" altLang="zh-CN" sz="2400" dirty="0">
                <a:solidFill>
                  <a:schemeClr val="tx1"/>
                </a:solidFill>
                <a:latin typeface="华文中宋" panose="02010600040101010101" pitchFamily="2" charset="-122"/>
                <a:ea typeface="华文中宋" panose="02010600040101010101" pitchFamily="2" charset="-122"/>
              </a:rPr>
              <a:t>20000</a:t>
            </a:r>
            <a:r>
              <a:rPr lang="zh-CN" altLang="zh-CN" sz="2400" dirty="0">
                <a:solidFill>
                  <a:schemeClr val="tx1"/>
                </a:solidFill>
                <a:latin typeface="华文中宋" panose="02010600040101010101" pitchFamily="2" charset="-122"/>
                <a:ea typeface="华文中宋" panose="02010600040101010101" pitchFamily="2" charset="-122"/>
              </a:rPr>
              <a:t>元，</a:t>
            </a:r>
            <a:r>
              <a:rPr lang="zh-CN" altLang="en-US" sz="2400" dirty="0">
                <a:solidFill>
                  <a:schemeClr val="tx1"/>
                </a:solidFill>
                <a:latin typeface="华文中宋" panose="02010600040101010101" pitchFamily="2" charset="-122"/>
                <a:ea typeface="华文中宋" panose="02010600040101010101" pitchFamily="2" charset="-122"/>
              </a:rPr>
              <a:t>根据障计划</a:t>
            </a:r>
            <a:r>
              <a:rPr lang="zh-CN"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会员工作期间发生的意外事故导致身故时，可一次性领取身故互助金</a:t>
            </a:r>
            <a:r>
              <a:rPr lang="en-US" altLang="zh-CN" sz="2400" dirty="0">
                <a:solidFill>
                  <a:schemeClr val="tx1"/>
                </a:solidFill>
                <a:latin typeface="华文中宋" panose="02010600040101010101" pitchFamily="2" charset="-122"/>
                <a:ea typeface="华文中宋" panose="02010600040101010101" pitchFamily="2" charset="-122"/>
              </a:rPr>
              <a:t>20000</a:t>
            </a:r>
            <a:r>
              <a:rPr lang="zh-CN" altLang="zh-CN" sz="2400" dirty="0">
                <a:solidFill>
                  <a:schemeClr val="tx1"/>
                </a:solidFill>
                <a:latin typeface="华文中宋" panose="02010600040101010101" pitchFamily="2" charset="-122"/>
                <a:ea typeface="华文中宋" panose="02010600040101010101" pitchFamily="2" charset="-122"/>
              </a:rPr>
              <a:t>元。</a:t>
            </a:r>
            <a:endParaRPr lang="en-US" altLang="zh-CN" sz="2400" dirty="0">
              <a:solidFill>
                <a:schemeClr val="tx1"/>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87646" y="2875002"/>
            <a:ext cx="5262980"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就诊医院要求</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98883" y="220579"/>
            <a:ext cx="7802136" cy="2123658"/>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endParaRPr lang="en-US" altLang="zh-CN"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endParaRPr>
          </a:p>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二级或二级以上医院</a:t>
            </a:r>
          </a:p>
        </p:txBody>
      </p:sp>
      <p:pic>
        <p:nvPicPr>
          <p:cNvPr id="4" name="图片 3" descr="屏幕剪辑"/>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80118" y="2557303"/>
            <a:ext cx="6768085" cy="3816866"/>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60271" y="2555406"/>
            <a:ext cx="6109366"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互助金申请材料</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a:xfrm>
            <a:off x="816291" y="1295437"/>
            <a:ext cx="5120640" cy="83597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rgbClr val="C00000"/>
                </a:solidFill>
                <a:latin typeface="华文中宋" panose="02010600040101010101" pitchFamily="2" charset="-122"/>
                <a:ea typeface="华文中宋" panose="02010600040101010101" pitchFamily="2" charset="-122"/>
              </a:rPr>
              <a:t>互助金申请书</a:t>
            </a:r>
          </a:p>
        </p:txBody>
      </p:sp>
      <p:pic>
        <p:nvPicPr>
          <p:cNvPr id="10" name="内容占位符 10" descr="屏幕剪辑"/>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9946" y="2188306"/>
            <a:ext cx="5296431" cy="4376615"/>
          </a:xfrm>
          <a:prstGeom prst="rect">
            <a:avLst/>
          </a:prstGeom>
        </p:spPr>
      </p:pic>
      <p:pic>
        <p:nvPicPr>
          <p:cNvPr id="11" name="图片 10" descr="屏幕剪辑"/>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92532" y="2188306"/>
            <a:ext cx="5005952" cy="4376615"/>
          </a:xfrm>
          <a:prstGeom prst="rect">
            <a:avLst/>
          </a:prstGeom>
        </p:spPr>
      </p:pic>
      <p:sp>
        <p:nvSpPr>
          <p:cNvPr id="13" name="标题 1"/>
          <p:cNvSpPr txBox="1"/>
          <p:nvPr/>
        </p:nvSpPr>
        <p:spPr>
          <a:xfrm>
            <a:off x="6171006" y="459459"/>
            <a:ext cx="5120640" cy="83597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3600" dirty="0">
              <a:solidFill>
                <a:srgbClr val="C00000"/>
              </a:solidFill>
              <a:latin typeface="华文中宋" panose="02010600040101010101" pitchFamily="2" charset="-122"/>
              <a:ea typeface="华文中宋" panose="02010600040101010101" pitchFamily="2" charset="-122"/>
            </a:endParaRPr>
          </a:p>
        </p:txBody>
      </p:sp>
      <p:sp>
        <p:nvSpPr>
          <p:cNvPr id="2" name="矩形 1"/>
          <p:cNvSpPr/>
          <p:nvPr/>
        </p:nvSpPr>
        <p:spPr>
          <a:xfrm>
            <a:off x="5533747" y="652231"/>
            <a:ext cx="6096000" cy="1172629"/>
          </a:xfrm>
          <a:prstGeom prst="rect">
            <a:avLst/>
          </a:prstGeom>
        </p:spPr>
        <p:txBody>
          <a:bodyPr>
            <a:spAutoFit/>
          </a:bodyPr>
          <a:lstStyle/>
          <a:p>
            <a:pPr>
              <a:lnSpc>
                <a:spcPct val="130000"/>
              </a:lnSpc>
            </a:pPr>
            <a:r>
              <a:rPr lang="zh-CN" altLang="en-US" b="1" dirty="0">
                <a:solidFill>
                  <a:srgbClr val="C00000"/>
                </a:solidFill>
              </a:rPr>
              <a:t>住院医疗、重大疾病、意外伤害、女职工特殊疾病申请互助金时，均需填写互助金申请书。机打，手写都可以，右下角盖好单位工会章或者公章。</a:t>
            </a:r>
          </a:p>
        </p:txBody>
      </p:sp>
      <p:sp>
        <p:nvSpPr>
          <p:cNvPr id="18" name="矩形 17"/>
          <p:cNvSpPr/>
          <p:nvPr/>
        </p:nvSpPr>
        <p:spPr>
          <a:xfrm>
            <a:off x="7684842" y="5874658"/>
            <a:ext cx="1620957" cy="523220"/>
          </a:xfrm>
          <a:prstGeom prst="rect">
            <a:avLst/>
          </a:prstGeom>
          <a:noFill/>
        </p:spPr>
        <p:txBody>
          <a:bodyPr wrap="none" lIns="91440" tIns="45720" rIns="91440" bIns="45720">
            <a:spAutoFit/>
          </a:bodyPr>
          <a:lstStyle/>
          <a:p>
            <a:pPr algn="ctr"/>
            <a:r>
              <a:rPr lang="zh-CN" altLang="en-US" sz="2800" dirty="0">
                <a:ln w="0"/>
                <a:effectLst>
                  <a:outerShdw blurRad="38100" dist="19050" dir="2700000" algn="tl" rotWithShape="0">
                    <a:schemeClr val="dk1">
                      <a:alpha val="40000"/>
                    </a:schemeClr>
                  </a:outerShdw>
                </a:effectLst>
              </a:rPr>
              <a:t>填写样式</a:t>
            </a:r>
            <a:endParaRPr lang="zh-CN" altLang="en-US" sz="2800" b="0" cap="none" spc="0" dirty="0">
              <a:ln w="0"/>
              <a:solidFill>
                <a:schemeClr val="tx1"/>
              </a:solidFill>
              <a:effectLst>
                <a:outerShdw blurRad="38100" dist="19050" dir="2700000" algn="tl" rotWithShape="0">
                  <a:schemeClr val="dk1">
                    <a:alpha val="40000"/>
                  </a:schemeClr>
                </a:outerShdw>
              </a:effectLst>
            </a:endParaRPr>
          </a:p>
        </p:txBody>
      </p:sp>
      <p:sp>
        <p:nvSpPr>
          <p:cNvPr id="19" name="矩形 18"/>
          <p:cNvSpPr/>
          <p:nvPr/>
        </p:nvSpPr>
        <p:spPr>
          <a:xfrm>
            <a:off x="1977293" y="5804320"/>
            <a:ext cx="1047262" cy="523220"/>
          </a:xfrm>
          <a:prstGeom prst="rect">
            <a:avLst/>
          </a:prstGeom>
          <a:noFill/>
        </p:spPr>
        <p:txBody>
          <a:bodyPr wrap="square" lIns="91440" tIns="45720" rIns="91440" bIns="45720">
            <a:spAutoFit/>
          </a:bodyPr>
          <a:lstStyle/>
          <a:p>
            <a:pPr algn="ctr"/>
            <a:r>
              <a:rPr lang="zh-CN" altLang="en-US" sz="2800" b="0" cap="none" spc="0" dirty="0">
                <a:ln w="0"/>
                <a:solidFill>
                  <a:schemeClr val="tx1"/>
                </a:solidFill>
                <a:effectLst>
                  <a:outerShdw blurRad="38100" dist="19050" dir="2700000" algn="tl" rotWithShape="0">
                    <a:schemeClr val="dk1">
                      <a:alpha val="40000"/>
                    </a:schemeClr>
                  </a:outerShdw>
                </a:effectLst>
              </a:rPr>
              <a:t>空表</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3"/>
          <p:cNvSpPr txBox="1"/>
          <p:nvPr/>
        </p:nvSpPr>
        <p:spPr>
          <a:xfrm>
            <a:off x="816290" y="2415494"/>
            <a:ext cx="4702193" cy="515589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身份证（正反面）复印件；</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本</a:t>
            </a:r>
            <a:r>
              <a:rPr lang="zh-CN" altLang="en-US" sz="2000" b="1" dirty="0" smtClean="0">
                <a:solidFill>
                  <a:srgbClr val="C00000"/>
                </a:solidFill>
                <a:latin typeface="华文中宋" panose="02010600040101010101" pitchFamily="2" charset="-122"/>
                <a:ea typeface="华文中宋" panose="02010600040101010101" pitchFamily="2" charset="-122"/>
              </a:rPr>
              <a:t>人</a:t>
            </a:r>
            <a:r>
              <a:rPr lang="zh-CN" altLang="en-US" sz="2000" b="1" dirty="0" smtClean="0">
                <a:solidFill>
                  <a:srgbClr val="C00000"/>
                </a:solidFill>
                <a:latin typeface="微软雅黑" panose="020B0503020204020204" charset="-122"/>
                <a:ea typeface="微软雅黑" panose="020B0503020204020204" charset="-122"/>
              </a:rPr>
              <a:t>银行</a:t>
            </a:r>
            <a:r>
              <a:rPr lang="zh-CN" altLang="en-US" sz="2000" b="1" dirty="0" smtClean="0">
                <a:solidFill>
                  <a:srgbClr val="C00000"/>
                </a:solidFill>
                <a:latin typeface="微软雅黑" panose="020B0503020204020204" charset="-122"/>
                <a:ea typeface="微软雅黑" panose="020B0503020204020204" charset="-122"/>
              </a:rPr>
              <a:t>卡复印件</a:t>
            </a:r>
            <a:r>
              <a:rPr lang="zh-CN" altLang="en-US" sz="1800" b="1" dirty="0" smtClean="0">
                <a:solidFill>
                  <a:srgbClr val="C00000"/>
                </a:solidFill>
                <a:latin typeface="华文中宋" panose="02010600040101010101" pitchFamily="2" charset="-122"/>
                <a:ea typeface="华文中宋" panose="02010600040101010101" pitchFamily="2" charset="-122"/>
              </a:rPr>
              <a:t>（</a:t>
            </a:r>
            <a:r>
              <a:rPr lang="zh-CN" altLang="en-US" sz="1800" b="1" dirty="0">
                <a:solidFill>
                  <a:srgbClr val="C00000"/>
                </a:solidFill>
                <a:latin typeface="华文中宋" panose="02010600040101010101" pitchFamily="2" charset="-122"/>
                <a:ea typeface="华文中宋" panose="02010600040101010101" pitchFamily="2" charset="-122"/>
              </a:rPr>
              <a:t>精确到开户行）</a:t>
            </a:r>
            <a:r>
              <a:rPr lang="zh-CN" altLang="en-US" sz="2000" b="1" dirty="0">
                <a:solidFill>
                  <a:srgbClr val="C00000"/>
                </a:solidFill>
                <a:latin typeface="华文中宋" panose="02010600040101010101" pitchFamily="2" charset="-122"/>
                <a:ea typeface="华文中宋" panose="02010600040101010101" pitchFamily="2" charset="-122"/>
              </a:rPr>
              <a:t>；</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住院费用收据原件；</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基本医疗保险住院结算单；</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sym typeface="+mn-ea"/>
              </a:rPr>
              <a:t>疾病诊断证明书（需加盖医院诊断专用章）；</a:t>
            </a:r>
            <a:endParaRPr lang="zh-CN" altLang="en-US" sz="2000" b="1" dirty="0">
              <a:solidFill>
                <a:srgbClr val="C00000"/>
              </a:solidFill>
              <a:latin typeface="华文中宋" panose="02010600040101010101" pitchFamily="2" charset="-122"/>
              <a:ea typeface="华文中宋" panose="02010600040101010101" pitchFamily="2" charset="-122"/>
            </a:endParaRPr>
          </a:p>
        </p:txBody>
      </p:sp>
      <p:sp>
        <p:nvSpPr>
          <p:cNvPr id="17" name="标题 1"/>
          <p:cNvSpPr txBox="1"/>
          <p:nvPr/>
        </p:nvSpPr>
        <p:spPr>
          <a:xfrm>
            <a:off x="816291" y="1295437"/>
            <a:ext cx="5120640" cy="83597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rgbClr val="C00000"/>
                </a:solidFill>
                <a:latin typeface="华文中宋" panose="02010600040101010101" pitchFamily="2" charset="-122"/>
                <a:ea typeface="华文中宋" panose="02010600040101010101" pitchFamily="2" charset="-122"/>
              </a:rPr>
              <a:t>住院医疗所需材料</a:t>
            </a:r>
          </a:p>
        </p:txBody>
      </p:sp>
      <p:sp>
        <p:nvSpPr>
          <p:cNvPr id="10" name="标题 1"/>
          <p:cNvSpPr txBox="1"/>
          <p:nvPr/>
        </p:nvSpPr>
        <p:spPr>
          <a:xfrm>
            <a:off x="6498454" y="1021706"/>
            <a:ext cx="4660026" cy="1109709"/>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华文中宋" panose="02010600040101010101" pitchFamily="2" charset="-122"/>
                <a:ea typeface="华文中宋" panose="02010600040101010101" pitchFamily="2" charset="-122"/>
              </a:rPr>
              <a:t>重大疾病（女职工特殊疾病）所需材料</a:t>
            </a:r>
          </a:p>
        </p:txBody>
      </p:sp>
      <p:sp>
        <p:nvSpPr>
          <p:cNvPr id="11" name="内容占位符 3"/>
          <p:cNvSpPr txBox="1"/>
          <p:nvPr/>
        </p:nvSpPr>
        <p:spPr>
          <a:xfrm>
            <a:off x="6675309" y="2380751"/>
            <a:ext cx="4987302" cy="515589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身份证（正反面）复印件；</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rPr>
              <a:t>本</a:t>
            </a:r>
            <a:r>
              <a:rPr lang="zh-CN" altLang="en-US" sz="2000" b="1" dirty="0" smtClean="0">
                <a:solidFill>
                  <a:srgbClr val="C00000"/>
                </a:solidFill>
                <a:latin typeface="华文中宋" panose="02010600040101010101" pitchFamily="2" charset="-122"/>
                <a:ea typeface="华文中宋" panose="02010600040101010101" pitchFamily="2" charset="-122"/>
              </a:rPr>
              <a:t>人</a:t>
            </a:r>
            <a:r>
              <a:rPr lang="zh-CN" altLang="en-US" sz="2000" b="1" dirty="0" smtClean="0">
                <a:solidFill>
                  <a:srgbClr val="C00000"/>
                </a:solidFill>
                <a:latin typeface="微软雅黑" panose="020B0503020204020204" charset="-122"/>
                <a:ea typeface="微软雅黑" panose="020B0503020204020204" charset="-122"/>
              </a:rPr>
              <a:t>银行</a:t>
            </a:r>
            <a:r>
              <a:rPr lang="zh-CN" altLang="en-US" sz="2000" b="1" dirty="0" smtClean="0">
                <a:solidFill>
                  <a:srgbClr val="C00000"/>
                </a:solidFill>
                <a:latin typeface="微软雅黑" panose="020B0503020204020204" charset="-122"/>
                <a:ea typeface="微软雅黑" panose="020B0503020204020204" charset="-122"/>
              </a:rPr>
              <a:t>卡复印件</a:t>
            </a:r>
            <a:r>
              <a:rPr lang="zh-CN" altLang="en-US" sz="1800" b="1" dirty="0" smtClean="0">
                <a:solidFill>
                  <a:srgbClr val="C00000"/>
                </a:solidFill>
                <a:latin typeface="华文中宋" panose="02010600040101010101" pitchFamily="2" charset="-122"/>
                <a:ea typeface="华文中宋" panose="02010600040101010101" pitchFamily="2" charset="-122"/>
              </a:rPr>
              <a:t>（</a:t>
            </a:r>
            <a:r>
              <a:rPr lang="zh-CN" altLang="en-US" sz="1800" b="1" dirty="0">
                <a:solidFill>
                  <a:srgbClr val="C00000"/>
                </a:solidFill>
                <a:latin typeface="华文中宋" panose="02010600040101010101" pitchFamily="2" charset="-122"/>
                <a:ea typeface="华文中宋" panose="02010600040101010101" pitchFamily="2" charset="-122"/>
              </a:rPr>
              <a:t>精确到开户行）</a:t>
            </a:r>
            <a:r>
              <a:rPr lang="zh-CN" altLang="en-US" sz="2000" b="1" dirty="0">
                <a:solidFill>
                  <a:srgbClr val="C00000"/>
                </a:solidFill>
                <a:latin typeface="华文中宋" panose="02010600040101010101" pitchFamily="2" charset="-122"/>
                <a:ea typeface="华文中宋" panose="02010600040101010101" pitchFamily="2" charset="-122"/>
              </a:rPr>
              <a:t>；</a:t>
            </a:r>
          </a:p>
          <a:p>
            <a:pPr fontAlgn="auto">
              <a:lnSpc>
                <a:spcPct val="120000"/>
              </a:lnSpc>
              <a:buFont typeface="Wingdings" panose="05000000000000000000" pitchFamily="2" charset="2"/>
              <a:buChar char="Ø"/>
            </a:pPr>
            <a:r>
              <a:rPr lang="zh-CN" altLang="en-US" sz="21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系统治疗前门诊或其他医院的相关疾病检查报告单</a:t>
            </a:r>
            <a:r>
              <a:rPr lang="zh-CN" altLang="en-US" sz="16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（例：彩超报告单、</a:t>
            </a:r>
            <a:r>
              <a:rPr lang="en-US" altLang="zh-CN" sz="16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CT</a:t>
            </a:r>
            <a:r>
              <a:rPr lang="zh-CN" altLang="en-US" sz="16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报告单、</a:t>
            </a:r>
            <a:r>
              <a:rPr lang="en-US" altLang="zh-CN" sz="16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PET-CT</a:t>
            </a:r>
            <a:r>
              <a:rPr lang="zh-CN" altLang="en-US" sz="1600" b="1" dirty="0">
                <a:solidFill>
                  <a:srgbClr val="C00000"/>
                </a:solidFill>
                <a:latin typeface="华文中宋" panose="02010600040101010101" pitchFamily="2" charset="-122"/>
                <a:ea typeface="华文中宋" panose="02010600040101010101" pitchFamily="2" charset="-122"/>
                <a:sym typeface="Arial" panose="020B0604020202020204" pitchFamily="34" charset="0"/>
              </a:rPr>
              <a:t>报告单、病理检验报告单等）；</a:t>
            </a:r>
          </a:p>
          <a:p>
            <a:pPr eaLnBrk="0" hangingPunct="0">
              <a:lnSpc>
                <a:spcPct val="150000"/>
              </a:lnSpc>
              <a:buFont typeface="Wingdings" panose="05000000000000000000" pitchFamily="2" charset="2"/>
              <a:buChar char="Ø"/>
            </a:pPr>
            <a:r>
              <a:rPr lang="zh-CN" altLang="en-US" sz="2000" b="1" dirty="0">
                <a:solidFill>
                  <a:srgbClr val="C00000"/>
                </a:solidFill>
                <a:latin typeface="华文中宋" panose="02010600040101010101" pitchFamily="2" charset="-122"/>
                <a:ea typeface="华文中宋" panose="02010600040101010101" pitchFamily="2" charset="-122"/>
                <a:sym typeface="+mn-ea"/>
              </a:rPr>
              <a:t>病历（医院病案室出具的整本病历加盖医院病案室红章）</a:t>
            </a:r>
            <a:endParaRPr lang="zh-CN" altLang="en-US" sz="2000" b="1" dirty="0">
              <a:solidFill>
                <a:srgbClr val="C00000"/>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3"/>
          <p:cNvSpPr txBox="1"/>
          <p:nvPr/>
        </p:nvSpPr>
        <p:spPr>
          <a:xfrm>
            <a:off x="3657145" y="2007128"/>
            <a:ext cx="4732876" cy="122147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buFont typeface="Wingdings" panose="05000000000000000000" pitchFamily="2" charset="2"/>
              <a:buChar char="Ø"/>
            </a:pPr>
            <a:r>
              <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rPr>
              <a:t>1.</a:t>
            </a:r>
            <a:r>
              <a:rPr lang="zh-CN" altLang="en-US" sz="1700" b="1" spc="300" dirty="0">
                <a:solidFill>
                  <a:srgbClr val="C00000"/>
                </a:solidFill>
                <a:latin typeface="Arial" panose="020B0604020202020204" pitchFamily="34" charset="0"/>
                <a:ea typeface="微软雅黑" panose="020B0503020204020204" charset="-122"/>
                <a:sym typeface="Arial" panose="020B0604020202020204" pitchFamily="34" charset="0"/>
              </a:rPr>
              <a:t>本人身份证（正反面）复印件；</a:t>
            </a:r>
            <a:endPar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fontAlgn="auto">
              <a:lnSpc>
                <a:spcPct val="120000"/>
              </a:lnSpc>
              <a:buFont typeface="Wingdings" panose="05000000000000000000" pitchFamily="2" charset="2"/>
              <a:buChar char="Ø"/>
            </a:pPr>
            <a:r>
              <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rPr>
              <a:t>2.</a:t>
            </a:r>
            <a:r>
              <a:rPr lang="zh-CN" altLang="en-US" sz="1700" b="1" spc="300" dirty="0">
                <a:solidFill>
                  <a:srgbClr val="C00000"/>
                </a:solidFill>
                <a:latin typeface="Arial" panose="020B0604020202020204" pitchFamily="34" charset="0"/>
                <a:ea typeface="微软雅黑" panose="020B0503020204020204" charset="-122"/>
                <a:sym typeface="Arial" panose="020B0604020202020204" pitchFamily="34" charset="0"/>
              </a:rPr>
              <a:t>本</a:t>
            </a:r>
            <a:r>
              <a:rPr lang="zh-CN" altLang="en-US" sz="1700" b="1" spc="300" dirty="0" smtClean="0">
                <a:solidFill>
                  <a:srgbClr val="C00000"/>
                </a:solidFill>
                <a:latin typeface="Arial" panose="020B0604020202020204" pitchFamily="34" charset="0"/>
                <a:ea typeface="微软雅黑" panose="020B0503020204020204" charset="-122"/>
                <a:sym typeface="Arial" panose="020B0604020202020204" pitchFamily="34" charset="0"/>
              </a:rPr>
              <a:t>人银</a:t>
            </a:r>
            <a:r>
              <a:rPr lang="zh-CN" altLang="en-US" sz="1700" b="1" spc="300" dirty="0">
                <a:solidFill>
                  <a:srgbClr val="C00000"/>
                </a:solidFill>
                <a:latin typeface="Arial" panose="020B0604020202020204" pitchFamily="34" charset="0"/>
                <a:ea typeface="微软雅黑" panose="020B0503020204020204" charset="-122"/>
                <a:sym typeface="Arial" panose="020B0604020202020204" pitchFamily="34" charset="0"/>
              </a:rPr>
              <a:t>行卡复印件（精确到开户行）；</a:t>
            </a:r>
            <a:endPar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a:lnSpc>
                <a:spcPct val="120000"/>
              </a:lnSpc>
            </a:pPr>
            <a:endParaRPr lang="en-US" altLang="zh-CN" sz="2000" b="1" spc="300" dirty="0">
              <a:solidFill>
                <a:schemeClr val="accent4"/>
              </a:solidFill>
              <a:latin typeface="Arial" panose="020B0604020202020204" pitchFamily="34" charset="0"/>
              <a:ea typeface="微软雅黑" panose="020B0503020204020204" charset="-122"/>
              <a:sym typeface="Arial" panose="020B0604020202020204" pitchFamily="34" charset="0"/>
            </a:endParaRPr>
          </a:p>
          <a:p>
            <a:pPr fontAlgn="auto">
              <a:lnSpc>
                <a:spcPct val="120000"/>
              </a:lnSpc>
            </a:pPr>
            <a:endParaRPr lang="zh-CN" altLang="en-US" sz="2000" b="1" spc="300"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17" name="标题 1"/>
          <p:cNvSpPr txBox="1"/>
          <p:nvPr/>
        </p:nvSpPr>
        <p:spPr>
          <a:xfrm>
            <a:off x="3852455" y="1295437"/>
            <a:ext cx="5120640" cy="83597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rgbClr val="C00000"/>
                </a:solidFill>
                <a:latin typeface="华文中宋" panose="02010600040101010101" pitchFamily="2" charset="-122"/>
                <a:ea typeface="华文中宋" panose="02010600040101010101" pitchFamily="2" charset="-122"/>
              </a:rPr>
              <a:t>意外伤害所需材料</a:t>
            </a:r>
          </a:p>
        </p:txBody>
      </p:sp>
      <p:sp>
        <p:nvSpPr>
          <p:cNvPr id="3" name="矩形 2"/>
          <p:cNvSpPr/>
          <p:nvPr/>
        </p:nvSpPr>
        <p:spPr>
          <a:xfrm>
            <a:off x="2982897" y="3225915"/>
            <a:ext cx="2059620" cy="353943"/>
          </a:xfrm>
          <a:prstGeom prst="rect">
            <a:avLst/>
          </a:prstGeom>
        </p:spPr>
        <p:txBody>
          <a:bodyPr wrap="square">
            <a:spAutoFit/>
          </a:bodyPr>
          <a:lstStyle/>
          <a:p>
            <a:r>
              <a:rPr lang="en-US" altLang="zh-CN" sz="1700" b="1" spc="300" dirty="0">
                <a:solidFill>
                  <a:srgbClr val="C00000"/>
                </a:solidFill>
                <a:latin typeface="Arial" panose="020B0604020202020204" pitchFamily="34" charset="0"/>
                <a:ea typeface="微软雅黑" panose="020B0503020204020204" charset="-122"/>
              </a:rPr>
              <a:t>3.</a:t>
            </a:r>
            <a:r>
              <a:rPr lang="zh-CN" altLang="en-US" sz="1700" b="1" spc="300" dirty="0">
                <a:solidFill>
                  <a:srgbClr val="C00000"/>
                </a:solidFill>
                <a:latin typeface="Arial" panose="020B0604020202020204" pitchFamily="34" charset="0"/>
                <a:ea typeface="微软雅黑" panose="020B0503020204020204" charset="-122"/>
              </a:rPr>
              <a:t>门诊治疗的</a:t>
            </a:r>
          </a:p>
        </p:txBody>
      </p:sp>
      <p:sp>
        <p:nvSpPr>
          <p:cNvPr id="6" name="矩形 5"/>
          <p:cNvSpPr/>
          <p:nvPr/>
        </p:nvSpPr>
        <p:spPr>
          <a:xfrm>
            <a:off x="2432481" y="3644393"/>
            <a:ext cx="3728621" cy="877163"/>
          </a:xfrm>
          <a:prstGeom prst="rect">
            <a:avLst/>
          </a:prstGeom>
        </p:spPr>
        <p:txBody>
          <a:bodyPr wrap="square">
            <a:spAutoFit/>
          </a:bodyPr>
          <a:lstStyle/>
          <a:p>
            <a:pPr marL="342900" indent="-342900">
              <a:buFont typeface="Wingdings" panose="05000000000000000000" pitchFamily="2" charset="2"/>
              <a:buChar char="Ø"/>
            </a:pPr>
            <a:r>
              <a:rPr lang="zh-CN" altLang="en-US" sz="1700" b="1" spc="300" dirty="0">
                <a:solidFill>
                  <a:srgbClr val="C00000"/>
                </a:solidFill>
                <a:latin typeface="Arial" panose="020B0604020202020204" pitchFamily="34" charset="0"/>
                <a:ea typeface="微软雅黑" panose="020B0503020204020204" charset="-122"/>
              </a:rPr>
              <a:t>门诊手册或门诊病历</a:t>
            </a:r>
            <a:endParaRPr lang="en-US" altLang="zh-CN" sz="1700" b="1" spc="300" dirty="0">
              <a:solidFill>
                <a:srgbClr val="C00000"/>
              </a:solidFill>
              <a:latin typeface="Arial" panose="020B0604020202020204" pitchFamily="34" charset="0"/>
              <a:ea typeface="微软雅黑" panose="020B0503020204020204" charset="-122"/>
            </a:endParaRPr>
          </a:p>
          <a:p>
            <a:pPr marL="342900" indent="-342900">
              <a:buFont typeface="Wingdings" panose="05000000000000000000" pitchFamily="2" charset="2"/>
              <a:buChar char="Ø"/>
            </a:pPr>
            <a:r>
              <a:rPr lang="zh-CN" altLang="en-US" sz="1700" b="1" spc="300" dirty="0">
                <a:solidFill>
                  <a:srgbClr val="C00000"/>
                </a:solidFill>
                <a:latin typeface="Arial" panose="020B0604020202020204" pitchFamily="34" charset="0"/>
                <a:ea typeface="微软雅黑" panose="020B0503020204020204" charset="-122"/>
              </a:rPr>
              <a:t>门诊相关检查报告单</a:t>
            </a:r>
            <a:endParaRPr lang="en-US" altLang="zh-CN" sz="1700" b="1" spc="300" dirty="0">
              <a:solidFill>
                <a:srgbClr val="C00000"/>
              </a:solidFill>
              <a:latin typeface="Arial" panose="020B0604020202020204" pitchFamily="34" charset="0"/>
              <a:ea typeface="微软雅黑" panose="020B0503020204020204" charset="-122"/>
            </a:endParaRPr>
          </a:p>
          <a:p>
            <a:pPr marL="342900" indent="-342900">
              <a:buFont typeface="Wingdings" panose="05000000000000000000" pitchFamily="2" charset="2"/>
              <a:buChar char="Ø"/>
            </a:pPr>
            <a:r>
              <a:rPr lang="zh-CN" altLang="en-US" sz="1700" b="1" spc="300" dirty="0">
                <a:solidFill>
                  <a:srgbClr val="C00000"/>
                </a:solidFill>
                <a:latin typeface="Arial" panose="020B0604020202020204" pitchFamily="34" charset="0"/>
                <a:ea typeface="微软雅黑" panose="020B0503020204020204" charset="-122"/>
              </a:rPr>
              <a:t>门诊费用票据</a:t>
            </a:r>
          </a:p>
        </p:txBody>
      </p:sp>
      <p:sp>
        <p:nvSpPr>
          <p:cNvPr id="7" name="矩形 6"/>
          <p:cNvSpPr/>
          <p:nvPr/>
        </p:nvSpPr>
        <p:spPr>
          <a:xfrm>
            <a:off x="6289108" y="3225915"/>
            <a:ext cx="2059620" cy="353943"/>
          </a:xfrm>
          <a:prstGeom prst="rect">
            <a:avLst/>
          </a:prstGeom>
        </p:spPr>
        <p:txBody>
          <a:bodyPr wrap="square">
            <a:spAutoFit/>
          </a:bodyPr>
          <a:lstStyle/>
          <a:p>
            <a:r>
              <a:rPr lang="en-US" altLang="zh-CN" sz="1700" b="1" spc="300" dirty="0">
                <a:solidFill>
                  <a:srgbClr val="C00000"/>
                </a:solidFill>
                <a:latin typeface="Arial" panose="020B0604020202020204" pitchFamily="34" charset="0"/>
                <a:ea typeface="微软雅黑" panose="020B0503020204020204" charset="-122"/>
              </a:rPr>
              <a:t>4.</a:t>
            </a:r>
            <a:r>
              <a:rPr lang="zh-CN" altLang="en-US" sz="1700" b="1" spc="300" dirty="0">
                <a:solidFill>
                  <a:srgbClr val="C00000"/>
                </a:solidFill>
                <a:latin typeface="Arial" panose="020B0604020202020204" pitchFamily="34" charset="0"/>
                <a:ea typeface="微软雅黑" panose="020B0503020204020204" charset="-122"/>
              </a:rPr>
              <a:t>住院治疗的</a:t>
            </a:r>
          </a:p>
        </p:txBody>
      </p:sp>
      <p:sp>
        <p:nvSpPr>
          <p:cNvPr id="8" name="矩形 7"/>
          <p:cNvSpPr/>
          <p:nvPr/>
        </p:nvSpPr>
        <p:spPr>
          <a:xfrm>
            <a:off x="6036097" y="3753201"/>
            <a:ext cx="3524434" cy="615553"/>
          </a:xfrm>
          <a:prstGeom prst="rect">
            <a:avLst/>
          </a:prstGeom>
        </p:spPr>
        <p:txBody>
          <a:bodyPr wrap="square">
            <a:spAutoFit/>
          </a:bodyPr>
          <a:lstStyle/>
          <a:p>
            <a:pPr marL="342900" indent="-342900">
              <a:buFont typeface="Wingdings" panose="05000000000000000000" pitchFamily="2" charset="2"/>
              <a:buChar char="Ø"/>
            </a:pPr>
            <a:r>
              <a:rPr lang="zh-CN" altLang="en-US" sz="1700" b="1" spc="300" dirty="0">
                <a:solidFill>
                  <a:srgbClr val="C00000"/>
                </a:solidFill>
                <a:latin typeface="Arial" panose="020B0604020202020204" pitchFamily="34" charset="0"/>
                <a:ea typeface="微软雅黑" panose="020B0503020204020204" charset="-122"/>
              </a:rPr>
              <a:t>住院病历</a:t>
            </a:r>
            <a:endParaRPr lang="en-US" altLang="zh-CN" sz="1700" b="1" spc="300" dirty="0">
              <a:solidFill>
                <a:srgbClr val="C00000"/>
              </a:solidFill>
              <a:latin typeface="Arial" panose="020B0604020202020204" pitchFamily="34" charset="0"/>
              <a:ea typeface="微软雅黑" panose="020B0503020204020204" charset="-122"/>
            </a:endParaRPr>
          </a:p>
          <a:p>
            <a:pPr marL="342900" indent="-342900">
              <a:buFont typeface="Wingdings" panose="05000000000000000000" pitchFamily="2" charset="2"/>
              <a:buChar char="Ø"/>
            </a:pPr>
            <a:r>
              <a:rPr lang="zh-CN" altLang="en-US" sz="1700" b="1" spc="300" dirty="0">
                <a:solidFill>
                  <a:srgbClr val="C00000"/>
                </a:solidFill>
                <a:latin typeface="Arial" panose="020B0604020202020204" pitchFamily="34" charset="0"/>
                <a:ea typeface="微软雅黑" panose="020B0503020204020204" charset="-122"/>
              </a:rPr>
              <a:t>住院票据，医保结算单</a:t>
            </a:r>
          </a:p>
        </p:txBody>
      </p:sp>
      <p:sp>
        <p:nvSpPr>
          <p:cNvPr id="9" name="内容占位符 3"/>
          <p:cNvSpPr txBox="1"/>
          <p:nvPr/>
        </p:nvSpPr>
        <p:spPr>
          <a:xfrm>
            <a:off x="3852455" y="4674358"/>
            <a:ext cx="4306315" cy="1741551"/>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rPr>
              <a:t>5.</a:t>
            </a:r>
            <a:r>
              <a:rPr lang="zh-CN" altLang="en-US" sz="1700" b="1" spc="300" dirty="0">
                <a:solidFill>
                  <a:srgbClr val="C00000"/>
                </a:solidFill>
                <a:latin typeface="Arial" panose="020B0604020202020204" pitchFamily="34" charset="0"/>
                <a:ea typeface="微软雅黑" panose="020B0503020204020204" charset="-122"/>
                <a:sym typeface="Arial" panose="020B0604020202020204" pitchFamily="34" charset="0"/>
              </a:rPr>
              <a:t>工伤认定书（工伤）；</a:t>
            </a:r>
            <a:endPar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a:lnSpc>
                <a:spcPct val="120000"/>
              </a:lnSpc>
              <a:buFont typeface="Wingdings" panose="05000000000000000000" pitchFamily="2" charset="2"/>
              <a:buChar char="Ø"/>
            </a:pPr>
            <a:r>
              <a:rPr lang="en-US" altLang="zh-CN" sz="1700" b="1" spc="300" dirty="0">
                <a:solidFill>
                  <a:srgbClr val="C00000"/>
                </a:solidFill>
                <a:latin typeface="Arial" panose="020B0604020202020204" pitchFamily="34" charset="0"/>
                <a:ea typeface="微软雅黑" panose="020B0503020204020204" charset="-122"/>
                <a:sym typeface="Arial" panose="020B0604020202020204" pitchFamily="34" charset="0"/>
              </a:rPr>
              <a:t>6.</a:t>
            </a:r>
            <a:r>
              <a:rPr lang="zh-CN" altLang="en-US" sz="1700" b="1" spc="300" dirty="0">
                <a:solidFill>
                  <a:srgbClr val="C00000"/>
                </a:solidFill>
                <a:latin typeface="Arial" panose="020B0604020202020204" pitchFamily="34" charset="0"/>
                <a:ea typeface="微软雅黑" panose="020B0503020204020204" charset="-122"/>
                <a:sym typeface="Arial" panose="020B0604020202020204" pitchFamily="34" charset="0"/>
              </a:rPr>
              <a:t>意外情况说明（时间，地点，受伤原因，受伤程度，治疗情况，恢复情况）。</a:t>
            </a:r>
            <a:endParaRPr lang="zh-CN" altLang="en-US" sz="30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a:lnSpc>
                <a:spcPct val="120000"/>
              </a:lnSpc>
            </a:pPr>
            <a:endParaRPr lang="en-US" altLang="zh-CN" sz="2000" b="1" spc="300" dirty="0">
              <a:solidFill>
                <a:schemeClr val="accent4"/>
              </a:solidFill>
              <a:latin typeface="Arial" panose="020B0604020202020204" pitchFamily="34" charset="0"/>
              <a:ea typeface="微软雅黑" panose="020B0503020204020204" charset="-122"/>
              <a:sym typeface="Arial" panose="020B0604020202020204" pitchFamily="34" charset="0"/>
            </a:endParaRPr>
          </a:p>
          <a:p>
            <a:pPr fontAlgn="auto">
              <a:lnSpc>
                <a:spcPct val="120000"/>
              </a:lnSpc>
            </a:pPr>
            <a:endParaRPr lang="zh-CN" altLang="en-US" sz="2000" b="1" spc="300"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10" name="矩形: 圆角 23"/>
          <p:cNvSpPr/>
          <p:nvPr/>
        </p:nvSpPr>
        <p:spPr>
          <a:xfrm>
            <a:off x="2807114" y="3225915"/>
            <a:ext cx="2219348" cy="418478"/>
          </a:xfrm>
          <a:prstGeom prst="roundRect">
            <a:avLst/>
          </a:prstGeom>
          <a:solidFill>
            <a:srgbClr val="FF0000">
              <a:alpha val="3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lnSpc>
                <a:spcPct val="120000"/>
              </a:lnSpc>
            </a:pPr>
            <a:endParaRPr lang="zh-CN" altLang="en-US" sz="2800" kern="0" dirty="0">
              <a:solidFill>
                <a:srgbClr val="FFFFFF"/>
              </a:solidFill>
              <a:latin typeface="微软雅黑" panose="020B0503020204020204" charset="-122"/>
              <a:ea typeface="微软雅黑" panose="020B0503020204020204" charset="-122"/>
              <a:sym typeface="Helvetica Light"/>
            </a:endParaRPr>
          </a:p>
        </p:txBody>
      </p:sp>
      <p:sp>
        <p:nvSpPr>
          <p:cNvPr id="11" name="矩形: 圆角 23"/>
          <p:cNvSpPr/>
          <p:nvPr/>
        </p:nvSpPr>
        <p:spPr>
          <a:xfrm>
            <a:off x="6036097" y="3221517"/>
            <a:ext cx="2219348" cy="418478"/>
          </a:xfrm>
          <a:prstGeom prst="roundRect">
            <a:avLst/>
          </a:prstGeom>
          <a:solidFill>
            <a:srgbClr val="FF0000">
              <a:alpha val="3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lnSpc>
                <a:spcPct val="120000"/>
              </a:lnSpc>
            </a:pPr>
            <a:endParaRPr lang="zh-CN" altLang="en-US" sz="2800" kern="0" dirty="0">
              <a:solidFill>
                <a:srgbClr val="FFFFFF"/>
              </a:solidFill>
              <a:latin typeface="微软雅黑" panose="020B0503020204020204" charset="-122"/>
              <a:ea typeface="微软雅黑" panose="020B0503020204020204" charset="-122"/>
              <a:sym typeface="Helvetica Light"/>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nvSpPr>
        <p:spPr>
          <a:xfrm>
            <a:off x="4297848" y="1504218"/>
            <a:ext cx="5120640" cy="83597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solidFill>
                  <a:srgbClr val="C00000"/>
                </a:solidFill>
                <a:latin typeface="华文中宋" panose="02010600040101010101" pitchFamily="2" charset="-122"/>
                <a:ea typeface="华文中宋" panose="02010600040101010101" pitchFamily="2" charset="-122"/>
              </a:rPr>
              <a:t>死亡材料</a:t>
            </a:r>
          </a:p>
        </p:txBody>
      </p:sp>
      <p:sp>
        <p:nvSpPr>
          <p:cNvPr id="9" name="内容占位符 3"/>
          <p:cNvSpPr txBox="1"/>
          <p:nvPr/>
        </p:nvSpPr>
        <p:spPr>
          <a:xfrm>
            <a:off x="1943756" y="3182910"/>
            <a:ext cx="8833735" cy="1741551"/>
          </a:xfrm>
          <a:prstGeom prst="rect">
            <a:avLst/>
          </a:prstGeom>
        </p:spPr>
        <p:txBody>
          <a:bodyPr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altLang="zh-CN" sz="3200" b="1" spc="300" dirty="0">
                <a:solidFill>
                  <a:srgbClr val="C00000"/>
                </a:solidFill>
                <a:latin typeface="Arial" panose="020B0604020202020204" pitchFamily="34" charset="0"/>
                <a:ea typeface="微软雅黑" panose="020B0503020204020204" charset="-122"/>
                <a:sym typeface="Arial" panose="020B0604020202020204" pitchFamily="34" charset="0"/>
              </a:rPr>
              <a:t>1.</a:t>
            </a:r>
            <a:r>
              <a:rPr lang="zh-CN" altLang="en-US" sz="3200" b="1" spc="300" dirty="0">
                <a:solidFill>
                  <a:srgbClr val="C00000"/>
                </a:solidFill>
                <a:latin typeface="Arial" panose="020B0604020202020204" pitchFamily="34" charset="0"/>
                <a:ea typeface="微软雅黑" panose="020B0503020204020204" charset="-122"/>
                <a:sym typeface="Arial" panose="020B0604020202020204" pitchFamily="34" charset="0"/>
              </a:rPr>
              <a:t>医疗机构或事故处理机关出具的死亡证明</a:t>
            </a:r>
            <a:endParaRPr lang="en-US" altLang="zh-CN" sz="32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a:lnSpc>
                <a:spcPct val="120000"/>
              </a:lnSpc>
              <a:buFont typeface="Wingdings" panose="05000000000000000000" pitchFamily="2" charset="2"/>
              <a:buChar char="Ø"/>
            </a:pPr>
            <a:r>
              <a:rPr lang="en-US" altLang="zh-CN" sz="3200" b="1" spc="300" dirty="0">
                <a:solidFill>
                  <a:srgbClr val="C00000"/>
                </a:solidFill>
                <a:latin typeface="Arial" panose="020B0604020202020204" pitchFamily="34" charset="0"/>
                <a:ea typeface="微软雅黑" panose="020B0503020204020204" charset="-122"/>
                <a:sym typeface="Arial" panose="020B0604020202020204" pitchFamily="34" charset="0"/>
              </a:rPr>
              <a:t>2.</a:t>
            </a:r>
            <a:r>
              <a:rPr lang="zh-CN" altLang="en-US" sz="3200" b="1" spc="300" dirty="0">
                <a:solidFill>
                  <a:srgbClr val="C00000"/>
                </a:solidFill>
                <a:latin typeface="Arial" panose="020B0604020202020204" pitchFamily="34" charset="0"/>
                <a:ea typeface="微软雅黑" panose="020B0503020204020204" charset="-122"/>
                <a:sym typeface="Arial" panose="020B0604020202020204" pitchFamily="34" charset="0"/>
              </a:rPr>
              <a:t>户口注销证明</a:t>
            </a:r>
            <a:endParaRPr lang="zh-CN" altLang="en-US" sz="4800" b="1" spc="300" dirty="0">
              <a:solidFill>
                <a:srgbClr val="C00000"/>
              </a:solidFill>
              <a:latin typeface="Arial" panose="020B0604020202020204" pitchFamily="34" charset="0"/>
              <a:ea typeface="微软雅黑" panose="020B0503020204020204" charset="-122"/>
              <a:sym typeface="Arial" panose="020B0604020202020204" pitchFamily="34" charset="0"/>
            </a:endParaRPr>
          </a:p>
          <a:p>
            <a:pPr fontAlgn="auto">
              <a:lnSpc>
                <a:spcPct val="120000"/>
              </a:lnSpc>
            </a:pPr>
            <a:endParaRPr lang="zh-CN" altLang="en-US" sz="2000" b="1" spc="300"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10" name="矩形 9"/>
          <p:cNvSpPr/>
          <p:nvPr/>
        </p:nvSpPr>
        <p:spPr>
          <a:xfrm>
            <a:off x="5849665" y="5767175"/>
            <a:ext cx="4652617" cy="353943"/>
          </a:xfrm>
          <a:prstGeom prst="rect">
            <a:avLst/>
          </a:prstGeom>
        </p:spPr>
        <p:txBody>
          <a:bodyPr wrap="square">
            <a:spAutoFit/>
          </a:bodyPr>
          <a:lstStyle/>
          <a:p>
            <a:r>
              <a:rPr lang="zh-CN" altLang="en-US" sz="1700" b="1" spc="300" dirty="0">
                <a:solidFill>
                  <a:srgbClr val="C00000"/>
                </a:solidFill>
                <a:latin typeface="Arial" panose="020B0604020202020204" pitchFamily="34" charset="0"/>
                <a:ea typeface="微软雅黑" panose="020B0503020204020204" charset="-122"/>
              </a:rPr>
              <a:t>疾病或意外导致死亡的都需要提供</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06063" y="2511017"/>
            <a:ext cx="3570208"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理赔流程</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5"/>
          <p:cNvSpPr/>
          <p:nvPr/>
        </p:nvSpPr>
        <p:spPr>
          <a:xfrm>
            <a:off x="3452988" y="2240082"/>
            <a:ext cx="6414502" cy="886189"/>
          </a:xfrm>
          <a:prstGeom prst="roundRect">
            <a:avLst/>
          </a:prstGeom>
          <a:solidFill>
            <a:srgbClr val="EB340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lvl="0">
              <a:lnSpc>
                <a:spcPct val="130000"/>
              </a:lnSpc>
              <a:defRPr/>
            </a:pPr>
            <a:r>
              <a:rPr lang="en-US" altLang="zh-CN" sz="1400" b="1" spc="150" dirty="0">
                <a:solidFill>
                  <a:schemeClr val="bg1"/>
                </a:solidFill>
                <a:latin typeface="Arial" panose="020B0604020202020204" pitchFamily="34" charset="0"/>
                <a:ea typeface="微软雅黑" panose="020B0503020204020204" charset="-122"/>
              </a:rPr>
              <a:t>                                   </a:t>
            </a:r>
            <a:r>
              <a:rPr lang="zh-CN" altLang="en-US" sz="1400" b="1" spc="150" dirty="0">
                <a:solidFill>
                  <a:schemeClr val="bg1"/>
                </a:solidFill>
                <a:latin typeface="Arial" panose="020B0604020202020204" pitchFamily="34" charset="0"/>
                <a:ea typeface="微软雅黑" panose="020B0503020204020204" charset="-122"/>
              </a:rPr>
              <a:t>单位工会</a:t>
            </a:r>
            <a:endParaRPr lang="en-US" altLang="zh-CN" sz="1400" b="1" spc="150" dirty="0">
              <a:solidFill>
                <a:schemeClr val="bg1"/>
              </a:solidFill>
              <a:latin typeface="Arial" panose="020B0604020202020204" pitchFamily="34" charset="0"/>
              <a:ea typeface="微软雅黑" panose="020B0503020204020204" charset="-122"/>
            </a:endParaRPr>
          </a:p>
          <a:p>
            <a:pPr lvl="0">
              <a:lnSpc>
                <a:spcPct val="130000"/>
              </a:lnSpc>
              <a:defRPr/>
            </a:pPr>
            <a:r>
              <a:rPr lang="zh-CN" altLang="en-US" sz="1400" b="1" spc="150" dirty="0">
                <a:solidFill>
                  <a:schemeClr val="bg1"/>
                </a:solidFill>
                <a:latin typeface="Arial" panose="020B0604020202020204" pitchFamily="34" charset="0"/>
                <a:ea typeface="微软雅黑" panose="020B0503020204020204" charset="-122"/>
              </a:rPr>
              <a:t>单位工会收集整理材料并做好登记，进行初审后，将申请材料报送至当地办事处</a:t>
            </a:r>
          </a:p>
        </p:txBody>
      </p:sp>
      <p:sp>
        <p:nvSpPr>
          <p:cNvPr id="28" name="圆角矩形 28"/>
          <p:cNvSpPr/>
          <p:nvPr/>
        </p:nvSpPr>
        <p:spPr>
          <a:xfrm>
            <a:off x="1283690" y="3281581"/>
            <a:ext cx="6414502" cy="1108939"/>
          </a:xfrm>
          <a:prstGeom prst="roundRect">
            <a:avLst/>
          </a:prstGeom>
          <a:solidFill>
            <a:srgbClr val="EB340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b="1"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238776" y="1180651"/>
            <a:ext cx="6472742" cy="1033477"/>
            <a:chOff x="4523127" y="2212465"/>
            <a:chExt cx="7221834" cy="1033477"/>
          </a:xfrm>
        </p:grpSpPr>
        <p:grpSp>
          <p:nvGrpSpPr>
            <p:cNvPr id="9" name="组合 9"/>
            <p:cNvGrpSpPr/>
            <p:nvPr/>
          </p:nvGrpSpPr>
          <p:grpSpPr bwMode="auto">
            <a:xfrm>
              <a:off x="4523127" y="2212465"/>
              <a:ext cx="977826" cy="1033477"/>
              <a:chOff x="2733871" y="1651228"/>
              <a:chExt cx="1114518" cy="1057097"/>
            </a:xfrm>
            <a:solidFill>
              <a:srgbClr val="0070C0"/>
            </a:solidFill>
          </p:grpSpPr>
          <p:sp>
            <p:nvSpPr>
              <p:cNvPr id="15" name="任意多边形 7"/>
              <p:cNvSpPr/>
              <p:nvPr/>
            </p:nvSpPr>
            <p:spPr>
              <a:xfrm rot="8100000" flipV="1">
                <a:off x="2797461" y="1651228"/>
                <a:ext cx="1027819" cy="1057097"/>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p>
            </p:txBody>
          </p:sp>
          <p:sp>
            <p:nvSpPr>
              <p:cNvPr id="16" name="文本框 6"/>
              <p:cNvSpPr txBox="1">
                <a:spLocks noChangeArrowheads="1"/>
              </p:cNvSpPr>
              <p:nvPr/>
            </p:nvSpPr>
            <p:spPr bwMode="auto">
              <a:xfrm>
                <a:off x="2733871" y="1943666"/>
                <a:ext cx="1114518" cy="472218"/>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charset="-122"/>
                    <a:ea typeface="微软雅黑" panose="020B0503020204020204" charset="-122"/>
                  </a:rPr>
                  <a:t>   1</a:t>
                </a:r>
              </a:p>
            </p:txBody>
          </p:sp>
        </p:grpSp>
        <p:sp>
          <p:nvSpPr>
            <p:cNvPr id="37" name="圆角矩形 22"/>
            <p:cNvSpPr/>
            <p:nvPr/>
          </p:nvSpPr>
          <p:spPr>
            <a:xfrm>
              <a:off x="5688969" y="2276063"/>
              <a:ext cx="6055992" cy="827999"/>
            </a:xfrm>
            <a:prstGeom prst="roundRect">
              <a:avLst/>
            </a:prstGeom>
            <a:solidFill>
              <a:srgbClr val="EB340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b="1" dirty="0">
                <a:latin typeface="+mj-lt"/>
                <a:ea typeface="Arial Unicode MS" panose="020B0604020202020204" pitchFamily="34" charset="-122"/>
                <a:cs typeface="Arial Unicode MS" panose="020B0604020202020204" pitchFamily="34" charset="-122"/>
              </a:endParaRPr>
            </a:p>
          </p:txBody>
        </p:sp>
      </p:grpSp>
      <p:sp>
        <p:nvSpPr>
          <p:cNvPr id="33" name="任意多边形 7"/>
          <p:cNvSpPr/>
          <p:nvPr/>
        </p:nvSpPr>
        <p:spPr bwMode="auto">
          <a:xfrm rot="8100000" flipV="1">
            <a:off x="10066901" y="2289547"/>
            <a:ext cx="1004853" cy="835357"/>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p>
        </p:txBody>
      </p:sp>
      <p:sp>
        <p:nvSpPr>
          <p:cNvPr id="34" name="任意多边形 7"/>
          <p:cNvSpPr/>
          <p:nvPr/>
        </p:nvSpPr>
        <p:spPr bwMode="auto">
          <a:xfrm rot="8100000" flipV="1">
            <a:off x="190465" y="3365255"/>
            <a:ext cx="1004853" cy="835357"/>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p>
        </p:txBody>
      </p:sp>
      <p:sp>
        <p:nvSpPr>
          <p:cNvPr id="35" name="文本框 6"/>
          <p:cNvSpPr txBox="1">
            <a:spLocks noChangeArrowheads="1"/>
          </p:cNvSpPr>
          <p:nvPr/>
        </p:nvSpPr>
        <p:spPr bwMode="auto">
          <a:xfrm>
            <a:off x="9969215" y="2476392"/>
            <a:ext cx="753064" cy="461665"/>
          </a:xfrm>
          <a:prstGeom prst="rect">
            <a:avLst/>
          </a:prstGeom>
          <a:noFill/>
          <a:ln w="9525">
            <a:noFill/>
            <a:miter lim="800000"/>
          </a:ln>
        </p:spPr>
        <p:txBody>
          <a:bodyPr wrap="square">
            <a:spAutoFit/>
          </a:bodyPr>
          <a:lstStyle/>
          <a:p>
            <a:r>
              <a:rPr lang="zh-CN" altLang="en-US" sz="2400" b="1" dirty="0">
                <a:solidFill>
                  <a:schemeClr val="bg1"/>
                </a:solidFill>
                <a:latin typeface="微软雅黑" panose="020B0503020204020204" charset="-122"/>
                <a:ea typeface="微软雅黑" panose="020B0503020204020204" charset="-122"/>
              </a:rPr>
              <a:t>    </a:t>
            </a:r>
            <a:r>
              <a:rPr lang="en-US" altLang="zh-CN" sz="2400" b="1" dirty="0">
                <a:solidFill>
                  <a:schemeClr val="bg1"/>
                </a:solidFill>
                <a:latin typeface="微软雅黑" panose="020B0503020204020204" charset="-122"/>
                <a:ea typeface="微软雅黑" panose="020B0503020204020204" charset="-122"/>
              </a:rPr>
              <a:t>2</a:t>
            </a:r>
          </a:p>
        </p:txBody>
      </p:sp>
      <p:sp>
        <p:nvSpPr>
          <p:cNvPr id="44" name="文本框 6"/>
          <p:cNvSpPr txBox="1">
            <a:spLocks noChangeArrowheads="1"/>
          </p:cNvSpPr>
          <p:nvPr/>
        </p:nvSpPr>
        <p:spPr bwMode="auto">
          <a:xfrm>
            <a:off x="469311" y="3552100"/>
            <a:ext cx="447159" cy="461666"/>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charset="-122"/>
                <a:ea typeface="微软雅黑" panose="020B0503020204020204" charset="-122"/>
              </a:rPr>
              <a:t>3</a:t>
            </a:r>
          </a:p>
        </p:txBody>
      </p:sp>
      <p:sp>
        <p:nvSpPr>
          <p:cNvPr id="22" name="文本框 21"/>
          <p:cNvSpPr txBox="1"/>
          <p:nvPr>
            <p:custDataLst>
              <p:tags r:id="rId2"/>
            </p:custDataLst>
          </p:nvPr>
        </p:nvSpPr>
        <p:spPr>
          <a:xfrm>
            <a:off x="1651157" y="1295767"/>
            <a:ext cx="4861363" cy="652486"/>
          </a:xfrm>
          <a:prstGeom prst="rect">
            <a:avLst/>
          </a:prstGeom>
          <a:noFill/>
        </p:spPr>
        <p:txBody>
          <a:bodyPr wrap="square" rtlCol="0">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50" normalizeH="0" noProof="0" dirty="0">
                <a:ln>
                  <a:noFill/>
                </a:ln>
                <a:solidFill>
                  <a:schemeClr val="bg1"/>
                </a:solidFill>
                <a:effectLst/>
                <a:uLnTx/>
                <a:uFillTx/>
                <a:latin typeface="Arial" panose="020B0604020202020204" pitchFamily="34" charset="0"/>
                <a:ea typeface="微软雅黑" panose="020B0503020204020204" charset="-122"/>
                <a:cs typeface="+mn-cs"/>
              </a:rPr>
              <a:t>                       </a:t>
            </a:r>
            <a:r>
              <a:rPr lang="zh-CN" altLang="en-US" sz="1400" b="1" spc="150" dirty="0">
                <a:solidFill>
                  <a:schemeClr val="bg1"/>
                </a:solidFill>
                <a:latin typeface="Arial" panose="020B0604020202020204" pitchFamily="34" charset="0"/>
                <a:ea typeface="微软雅黑" panose="020B0503020204020204" charset="-122"/>
              </a:rPr>
              <a:t>互助金申请人</a:t>
            </a:r>
            <a:endParaRPr lang="en-US" altLang="zh-CN" sz="1400" b="1" spc="150" dirty="0">
              <a:solidFill>
                <a:schemeClr val="bg1"/>
              </a:solidFill>
              <a:latin typeface="Arial" panose="020B0604020202020204" pitchFamily="34" charset="0"/>
              <a:ea typeface="微软雅黑" panose="020B0503020204020204" charset="-122"/>
            </a:endParaRPr>
          </a:p>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150" normalizeH="0" noProof="0" dirty="0">
                <a:ln>
                  <a:noFill/>
                </a:ln>
                <a:solidFill>
                  <a:schemeClr val="bg1"/>
                </a:solidFill>
                <a:effectLst/>
                <a:uLnTx/>
                <a:uFillTx/>
                <a:latin typeface="Arial" panose="020B0604020202020204" pitchFamily="34" charset="0"/>
                <a:ea typeface="微软雅黑" panose="020B0503020204020204" charset="-122"/>
                <a:cs typeface="+mn-cs"/>
              </a:rPr>
              <a:t>符合理赔条件的职工，将申请所需材料交到单位工会</a:t>
            </a:r>
          </a:p>
        </p:txBody>
      </p:sp>
      <p:sp>
        <p:nvSpPr>
          <p:cNvPr id="24" name="TextBox 37"/>
          <p:cNvSpPr txBox="1"/>
          <p:nvPr>
            <p:custDataLst>
              <p:tags r:id="rId3"/>
            </p:custDataLst>
          </p:nvPr>
        </p:nvSpPr>
        <p:spPr>
          <a:xfrm flipH="1">
            <a:off x="2638950" y="3266195"/>
            <a:ext cx="27920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150" normalizeH="0" noProof="0" dirty="0">
                <a:ln>
                  <a:noFill/>
                </a:ln>
                <a:solidFill>
                  <a:schemeClr val="bg1"/>
                </a:solidFill>
                <a:effectLst/>
                <a:uLnTx/>
                <a:uFillTx/>
                <a:latin typeface="Arial" panose="020B0604020202020204" pitchFamily="34" charset="0"/>
                <a:ea typeface="微软雅黑" panose="020B0503020204020204" charset="-122"/>
                <a:cs typeface="Lato Regular"/>
              </a:rPr>
              <a:t>中互会哈尔滨办事处</a:t>
            </a:r>
          </a:p>
        </p:txBody>
      </p:sp>
      <p:sp>
        <p:nvSpPr>
          <p:cNvPr id="25" name="TextBox 37"/>
          <p:cNvSpPr txBox="1"/>
          <p:nvPr>
            <p:custDataLst>
              <p:tags r:id="rId4"/>
            </p:custDataLst>
          </p:nvPr>
        </p:nvSpPr>
        <p:spPr>
          <a:xfrm flipH="1">
            <a:off x="1487144" y="3604749"/>
            <a:ext cx="5841506" cy="738664"/>
          </a:xfrm>
          <a:prstGeom prst="rect">
            <a:avLst/>
          </a:prstGeom>
          <a:noFill/>
        </p:spPr>
        <p:txBody>
          <a:bodyPr wrap="square" rtlCol="0">
            <a:spAutoFit/>
          </a:bodyPr>
          <a:lstStyle/>
          <a:p>
            <a:pPr lvl="0">
              <a:defRPr/>
            </a:pPr>
            <a:r>
              <a:rPr lang="zh-CN" altLang="en-US" sz="1100" b="1" spc="150" dirty="0">
                <a:solidFill>
                  <a:schemeClr val="bg1"/>
                </a:solidFill>
                <a:latin typeface="Arial" panose="020B0604020202020204" pitchFamily="34" charset="0"/>
                <a:ea typeface="微软雅黑" panose="020B0503020204020204" charset="-122"/>
                <a:cs typeface="Lato Regular"/>
              </a:rPr>
              <a:t>  </a:t>
            </a:r>
            <a:r>
              <a:rPr lang="zh-CN" altLang="en-US" sz="1400" b="1" spc="150" dirty="0">
                <a:solidFill>
                  <a:schemeClr val="bg1"/>
                </a:solidFill>
                <a:latin typeface="Arial" panose="020B0604020202020204" pitchFamily="34" charset="0"/>
                <a:ea typeface="微软雅黑" panose="020B0503020204020204" charset="-122"/>
              </a:rPr>
              <a:t>办事处收到材料后先审核材料</a:t>
            </a:r>
            <a:endParaRPr lang="en-US" altLang="zh-CN" sz="1400" b="1" spc="150" dirty="0">
              <a:solidFill>
                <a:schemeClr val="bg1"/>
              </a:solidFill>
              <a:latin typeface="Arial" panose="020B0604020202020204" pitchFamily="34" charset="0"/>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spc="150" dirty="0">
                <a:solidFill>
                  <a:schemeClr val="bg1"/>
                </a:solidFill>
                <a:latin typeface="Arial" panose="020B0604020202020204" pitchFamily="34" charset="0"/>
                <a:ea typeface="微软雅黑" panose="020B0503020204020204" charset="-122"/>
              </a:rPr>
              <a:t>1.</a:t>
            </a:r>
            <a:r>
              <a:rPr lang="zh-CN" altLang="en-US" sz="1400" b="1" spc="150" dirty="0">
                <a:solidFill>
                  <a:schemeClr val="bg1"/>
                </a:solidFill>
                <a:latin typeface="Arial" panose="020B0604020202020204" pitchFamily="34" charset="0"/>
                <a:ea typeface="微软雅黑" panose="020B0503020204020204" charset="-122"/>
              </a:rPr>
              <a:t>有问题的（例：缺件、缺章等）告知单位经办补充；</a:t>
            </a:r>
            <a:endParaRPr lang="en-US" altLang="zh-CN" sz="1400" b="1" spc="150" dirty="0">
              <a:solidFill>
                <a:schemeClr val="bg1"/>
              </a:solidFill>
              <a:latin typeface="Arial" panose="020B0604020202020204" pitchFamily="34" charset="0"/>
              <a:ea typeface="微软雅黑" panose="020B0503020204020204" charset="-122"/>
            </a:endParaRPr>
          </a:p>
          <a:p>
            <a:pPr>
              <a:defRPr/>
            </a:pPr>
            <a:r>
              <a:rPr lang="en-US" altLang="zh-CN" sz="1400" b="1" spc="150" dirty="0">
                <a:solidFill>
                  <a:schemeClr val="bg1"/>
                </a:solidFill>
                <a:latin typeface="Arial" panose="020B0604020202020204" pitchFamily="34" charset="0"/>
                <a:ea typeface="微软雅黑" panose="020B0503020204020204" charset="-122"/>
              </a:rPr>
              <a:t>2.</a:t>
            </a:r>
            <a:r>
              <a:rPr lang="zh-CN" altLang="en-US" sz="1400" b="1" spc="150" dirty="0">
                <a:solidFill>
                  <a:schemeClr val="bg1"/>
                </a:solidFill>
                <a:latin typeface="Arial" panose="020B0604020202020204" pitchFamily="34" charset="0"/>
                <a:ea typeface="微软雅黑" panose="020B0503020204020204" charset="-122"/>
              </a:rPr>
              <a:t>无问题的留下待录入系统，审核。审核完毕后。通知财务转账。</a:t>
            </a:r>
          </a:p>
        </p:txBody>
      </p:sp>
      <p:sp>
        <p:nvSpPr>
          <p:cNvPr id="26" name="任意多边形 7"/>
          <p:cNvSpPr/>
          <p:nvPr/>
        </p:nvSpPr>
        <p:spPr bwMode="auto">
          <a:xfrm rot="8100000" flipV="1">
            <a:off x="10117402" y="4633762"/>
            <a:ext cx="1004853" cy="835357"/>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p>
        </p:txBody>
      </p:sp>
      <p:sp>
        <p:nvSpPr>
          <p:cNvPr id="30" name="文本框 6"/>
          <p:cNvSpPr txBox="1">
            <a:spLocks noChangeArrowheads="1"/>
          </p:cNvSpPr>
          <p:nvPr/>
        </p:nvSpPr>
        <p:spPr bwMode="auto">
          <a:xfrm>
            <a:off x="10396248" y="4820607"/>
            <a:ext cx="447159" cy="46166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charset="-122"/>
                <a:ea typeface="微软雅黑" panose="020B0503020204020204" charset="-122"/>
              </a:rPr>
              <a:t>4</a:t>
            </a:r>
          </a:p>
        </p:txBody>
      </p:sp>
      <p:sp>
        <p:nvSpPr>
          <p:cNvPr id="31" name="圆角矩形 28"/>
          <p:cNvSpPr/>
          <p:nvPr/>
        </p:nvSpPr>
        <p:spPr>
          <a:xfrm>
            <a:off x="4163626" y="4600162"/>
            <a:ext cx="5709051" cy="868856"/>
          </a:xfrm>
          <a:prstGeom prst="roundRect">
            <a:avLst/>
          </a:prstGeom>
          <a:solidFill>
            <a:srgbClr val="EB340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defRPr/>
            </a:pPr>
            <a:r>
              <a:rPr lang="zh-CN" altLang="en-US" sz="1400" b="1" spc="150" dirty="0">
                <a:solidFill>
                  <a:schemeClr val="bg1"/>
                </a:solidFill>
                <a:latin typeface="Arial" panose="020B0604020202020204" pitchFamily="34" charset="0"/>
                <a:ea typeface="微软雅黑" panose="020B0503020204020204" charset="-122"/>
                <a:cs typeface="Lato Regular"/>
              </a:rPr>
              <a:t>         </a:t>
            </a:r>
            <a:endParaRPr lang="en-US" altLang="zh-CN" sz="1400" b="1" spc="150" dirty="0">
              <a:solidFill>
                <a:schemeClr val="bg1"/>
              </a:solidFill>
              <a:latin typeface="Arial" panose="020B0604020202020204" pitchFamily="34" charset="0"/>
              <a:ea typeface="微软雅黑" panose="020B0503020204020204" charset="-122"/>
              <a:cs typeface="Lato Regular"/>
            </a:endParaRPr>
          </a:p>
          <a:p>
            <a:pPr>
              <a:defRPr/>
            </a:pPr>
            <a:r>
              <a:rPr lang="en-US" altLang="zh-CN" sz="1400" b="1" spc="150" dirty="0">
                <a:solidFill>
                  <a:schemeClr val="bg1"/>
                </a:solidFill>
                <a:latin typeface="Arial" panose="020B0604020202020204" pitchFamily="34" charset="0"/>
                <a:ea typeface="微软雅黑" panose="020B0503020204020204" charset="-122"/>
                <a:cs typeface="Lato Regular"/>
              </a:rPr>
              <a:t>           </a:t>
            </a:r>
            <a:r>
              <a:rPr lang="zh-CN" altLang="en-US" sz="1400" b="1" spc="150" dirty="0">
                <a:solidFill>
                  <a:schemeClr val="bg1"/>
                </a:solidFill>
                <a:latin typeface="Arial" panose="020B0604020202020204" pitchFamily="34" charset="0"/>
                <a:ea typeface="微软雅黑" panose="020B0503020204020204" charset="-122"/>
                <a:cs typeface="Lato Regular"/>
              </a:rPr>
              <a:t>每周五将理赔款汇入会员个人“银行卡”中。</a:t>
            </a:r>
          </a:p>
        </p:txBody>
      </p:sp>
      <p:sp>
        <p:nvSpPr>
          <p:cNvPr id="32" name="TextBox 37"/>
          <p:cNvSpPr txBox="1"/>
          <p:nvPr>
            <p:custDataLst>
              <p:tags r:id="rId5"/>
            </p:custDataLst>
          </p:nvPr>
        </p:nvSpPr>
        <p:spPr>
          <a:xfrm flipH="1">
            <a:off x="6512520" y="4651379"/>
            <a:ext cx="1813127" cy="33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150" normalizeH="0" noProof="0" dirty="0">
                <a:ln>
                  <a:noFill/>
                </a:ln>
                <a:solidFill>
                  <a:schemeClr val="bg1"/>
                </a:solidFill>
                <a:effectLst/>
                <a:uLnTx/>
                <a:uFillTx/>
                <a:latin typeface="Arial" panose="020B0604020202020204" pitchFamily="34" charset="0"/>
                <a:ea typeface="微软雅黑" panose="020B0503020204020204" charset="-122"/>
                <a:cs typeface="Lato Regular"/>
              </a:rPr>
              <a:t>财务</a:t>
            </a:r>
          </a:p>
        </p:txBody>
      </p:sp>
      <p:sp>
        <p:nvSpPr>
          <p:cNvPr id="39" name="任意多边形 7"/>
          <p:cNvSpPr/>
          <p:nvPr/>
        </p:nvSpPr>
        <p:spPr bwMode="auto">
          <a:xfrm rot="8100000" flipV="1">
            <a:off x="213228" y="5789709"/>
            <a:ext cx="1004853" cy="835357"/>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EB3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p>
        </p:txBody>
      </p:sp>
      <p:sp>
        <p:nvSpPr>
          <p:cNvPr id="40" name="文本框 6"/>
          <p:cNvSpPr txBox="1">
            <a:spLocks noChangeArrowheads="1"/>
          </p:cNvSpPr>
          <p:nvPr/>
        </p:nvSpPr>
        <p:spPr bwMode="auto">
          <a:xfrm>
            <a:off x="492076" y="5988072"/>
            <a:ext cx="447159" cy="46166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charset="-122"/>
                <a:ea typeface="微软雅黑" panose="020B0503020204020204" charset="-122"/>
              </a:rPr>
              <a:t>5</a:t>
            </a:r>
          </a:p>
        </p:txBody>
      </p:sp>
      <p:sp>
        <p:nvSpPr>
          <p:cNvPr id="41" name="圆角矩形 28"/>
          <p:cNvSpPr/>
          <p:nvPr/>
        </p:nvSpPr>
        <p:spPr>
          <a:xfrm>
            <a:off x="1283690" y="5722239"/>
            <a:ext cx="6414502" cy="868856"/>
          </a:xfrm>
          <a:prstGeom prst="roundRect">
            <a:avLst/>
          </a:prstGeom>
          <a:solidFill>
            <a:srgbClr val="EB340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defRPr/>
            </a:pPr>
            <a:r>
              <a:rPr lang="zh-CN" altLang="en-US" sz="1400" b="1" spc="150" dirty="0">
                <a:solidFill>
                  <a:schemeClr val="bg1"/>
                </a:solidFill>
                <a:latin typeface="Arial" panose="020B0604020202020204" pitchFamily="34" charset="0"/>
                <a:ea typeface="微软雅黑" panose="020B0503020204020204" charset="-122"/>
              </a:rPr>
              <a:t>办事处会将每次理赔明细（含金额）、拒赔通知书，通过微信或电话通知单位经办，理赔完毕。</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29850" y="2555406"/>
            <a:ext cx="3570208"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理赔案例</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29849" y="2555406"/>
            <a:ext cx="3570208"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除外责任</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4407" y="1179368"/>
            <a:ext cx="9635971" cy="523220"/>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2800" b="1" dirty="0">
                <a:solidFill>
                  <a:srgbClr val="C00000"/>
                </a:solidFill>
                <a:latin typeface="华文中宋" panose="02010600040101010101" pitchFamily="2" charset="-122"/>
                <a:ea typeface="华文中宋" panose="02010600040101010101" pitchFamily="2" charset="-122"/>
              </a:rPr>
              <a:t>一</a:t>
            </a:r>
            <a:r>
              <a:rPr lang="en-US" altLang="zh-CN" sz="2800" b="1" dirty="0">
                <a:solidFill>
                  <a:srgbClr val="C00000"/>
                </a:solidFill>
                <a:latin typeface="华文中宋" panose="02010600040101010101" pitchFamily="2" charset="-122"/>
                <a:ea typeface="华文中宋" panose="02010600040101010101" pitchFamily="2" charset="-122"/>
              </a:rPr>
              <a:t>.</a:t>
            </a:r>
            <a:r>
              <a:rPr lang="zh-CN" altLang="en-US" sz="2800" b="1" dirty="0">
                <a:solidFill>
                  <a:srgbClr val="C00000"/>
                </a:solidFill>
                <a:latin typeface="华文中宋" panose="02010600040101010101" pitchFamily="2" charset="-122"/>
                <a:ea typeface="华文中宋" panose="02010600040101010101" pitchFamily="2" charset="-122"/>
              </a:rPr>
              <a:t>发生以下情况之一的，会员不享受本活动规定的保障待遇</a:t>
            </a:r>
          </a:p>
        </p:txBody>
      </p:sp>
      <p:sp>
        <p:nvSpPr>
          <p:cNvPr id="2" name="矩形 1"/>
          <p:cNvSpPr/>
          <p:nvPr/>
        </p:nvSpPr>
        <p:spPr>
          <a:xfrm>
            <a:off x="746551" y="2181982"/>
            <a:ext cx="9800947" cy="4093428"/>
          </a:xfrm>
          <a:prstGeom prst="rect">
            <a:avLst/>
          </a:prstGeom>
        </p:spPr>
        <p:txBody>
          <a:bodyPr wrap="square">
            <a:spAutoFit/>
          </a:bodyPr>
          <a:lstStyle/>
          <a:p>
            <a:r>
              <a:rPr lang="en-US" altLang="zh-CN" sz="2000" b="1" dirty="0">
                <a:solidFill>
                  <a:srgbClr val="C00000"/>
                </a:solidFill>
                <a:latin typeface="华文中宋" panose="02010600040101010101" pitchFamily="2" charset="-122"/>
                <a:ea typeface="华文中宋" panose="02010600040101010101" pitchFamily="2" charset="-122"/>
              </a:rPr>
              <a:t>1.</a:t>
            </a:r>
            <a:r>
              <a:rPr lang="zh-CN" altLang="en-US" sz="2000" b="1" dirty="0">
                <a:solidFill>
                  <a:srgbClr val="C00000"/>
                </a:solidFill>
                <a:latin typeface="华文中宋" panose="02010600040101010101" pitchFamily="2" charset="-122"/>
                <a:ea typeface="华文中宋" panose="02010600040101010101" pitchFamily="2" charset="-122"/>
              </a:rPr>
              <a:t>战争、军事行动、暴动、恐怖活动或者其他类似的武装叛乱期间；</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2.</a:t>
            </a:r>
            <a:r>
              <a:rPr lang="zh-CN" altLang="en-US" sz="2000" b="1" dirty="0">
                <a:solidFill>
                  <a:srgbClr val="C00000"/>
                </a:solidFill>
                <a:latin typeface="华文中宋" panose="02010600040101010101" pitchFamily="2" charset="-122"/>
                <a:ea typeface="华文中宋" panose="02010600040101010101" pitchFamily="2" charset="-122"/>
              </a:rPr>
              <a:t>原子能、核能装置的污染或辐射造成的疾病；</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3.</a:t>
            </a:r>
            <a:r>
              <a:rPr lang="zh-CN" altLang="en-US" sz="2000" b="1" dirty="0">
                <a:solidFill>
                  <a:srgbClr val="C00000"/>
                </a:solidFill>
                <a:latin typeface="华文中宋" panose="02010600040101010101" pitchFamily="2" charset="-122"/>
                <a:ea typeface="华文中宋" panose="02010600040101010101" pitchFamily="2" charset="-122"/>
              </a:rPr>
              <a:t>不可抗力的自然灾害；</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4.</a:t>
            </a:r>
            <a:r>
              <a:rPr lang="zh-CN" altLang="en-US" sz="2000" b="1" dirty="0">
                <a:solidFill>
                  <a:srgbClr val="C00000"/>
                </a:solidFill>
                <a:latin typeface="华文中宋" panose="02010600040101010101" pitchFamily="2" charset="-122"/>
                <a:ea typeface="华文中宋" panose="02010600040101010101" pitchFamily="2" charset="-122"/>
              </a:rPr>
              <a:t>违法犯罪行为，从事违法、犯罪活动期间或者被依法拘留、服刑期间；</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5.</a:t>
            </a:r>
            <a:r>
              <a:rPr lang="zh-CN" altLang="en-US" sz="2000" b="1" dirty="0">
                <a:solidFill>
                  <a:srgbClr val="C00000"/>
                </a:solidFill>
                <a:latin typeface="华文中宋" panose="02010600040101010101" pitchFamily="2" charset="-122"/>
                <a:ea typeface="华文中宋" panose="02010600040101010101" pitchFamily="2" charset="-122"/>
              </a:rPr>
              <a:t>故意行为，挑衅而导致的打斗、被袭击或被谋杀；</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6.</a:t>
            </a:r>
            <a:r>
              <a:rPr lang="zh-CN" altLang="en-US" sz="2000" b="1" dirty="0">
                <a:solidFill>
                  <a:srgbClr val="C00000"/>
                </a:solidFill>
                <a:latin typeface="华文中宋" panose="02010600040101010101" pitchFamily="2" charset="-122"/>
                <a:ea typeface="华文中宋" panose="02010600040101010101" pitchFamily="2" charset="-122"/>
              </a:rPr>
              <a:t>会员或其所在单位故意隐瞒、伪造或篡改病史、病历以及其他欺骗行为；</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7.</a:t>
            </a:r>
            <a:r>
              <a:rPr lang="zh-CN" altLang="en-US" sz="2000" b="1" dirty="0">
                <a:solidFill>
                  <a:srgbClr val="C00000"/>
                </a:solidFill>
                <a:latin typeface="华文中宋" panose="02010600040101010101" pitchFamily="2" charset="-122"/>
                <a:ea typeface="华文中宋" panose="02010600040101010101" pitchFamily="2" charset="-122"/>
              </a:rPr>
              <a:t>酗酒或者受酒精、毒品、管制药品影响期间；</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8.</a:t>
            </a:r>
            <a:r>
              <a:rPr lang="zh-CN" altLang="en-US" sz="2000" b="1" dirty="0">
                <a:solidFill>
                  <a:srgbClr val="C00000"/>
                </a:solidFill>
                <a:latin typeface="华文中宋" panose="02010600040101010101" pitchFamily="2" charset="-122"/>
                <a:ea typeface="华文中宋" panose="02010600040101010101" pitchFamily="2" charset="-122"/>
              </a:rPr>
              <a:t>酒后驾驶、我有效驾驶执照驾驶、驾驶无有效行驶证或者驾驶与驾照不符的机动交通工具期间；</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9.</a:t>
            </a:r>
            <a:r>
              <a:rPr lang="zh-CN" altLang="en-US" sz="2000" b="1" dirty="0">
                <a:solidFill>
                  <a:srgbClr val="C00000"/>
                </a:solidFill>
                <a:latin typeface="华文中宋" panose="02010600040101010101" pitchFamily="2" charset="-122"/>
                <a:ea typeface="华文中宋" panose="02010600040101010101" pitchFamily="2" charset="-122"/>
              </a:rPr>
              <a:t>医疗事故导致的；</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10.</a:t>
            </a:r>
            <a:r>
              <a:rPr lang="zh-CN" altLang="en-US" sz="2000" b="1" dirty="0">
                <a:solidFill>
                  <a:srgbClr val="C00000"/>
                </a:solidFill>
                <a:latin typeface="华文中宋" panose="02010600040101010101" pitchFamily="2" charset="-122"/>
                <a:ea typeface="华文中宋" panose="02010600040101010101" pitchFamily="2" charset="-122"/>
              </a:rPr>
              <a:t>不孕不育治疗、人工受精、怀孕、分娩（含难产）、流产、堕胎、节育（含绝育）</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11.</a:t>
            </a:r>
            <a:r>
              <a:rPr lang="zh-CN" altLang="en-US" sz="2000" b="1" dirty="0">
                <a:solidFill>
                  <a:srgbClr val="C00000"/>
                </a:solidFill>
                <a:latin typeface="华文中宋" panose="02010600040101010101" pitchFamily="2" charset="-122"/>
                <a:ea typeface="华文中宋" panose="02010600040101010101" pitchFamily="2" charset="-122"/>
              </a:rPr>
              <a:t>所有由精神科疾病导致的；</a:t>
            </a:r>
            <a:r>
              <a:rPr lang="en-US" altLang="zh-CN" sz="2000" b="1" dirty="0">
                <a:solidFill>
                  <a:srgbClr val="C00000"/>
                </a:solidFill>
                <a:latin typeface="华文中宋" panose="02010600040101010101" pitchFamily="2" charset="-122"/>
                <a:ea typeface="华文中宋" panose="02010600040101010101" pitchFamily="2" charset="-122"/>
              </a:rPr>
              <a:t/>
            </a:r>
            <a:br>
              <a:rPr lang="en-US" altLang="zh-CN" sz="2000" b="1" dirty="0">
                <a:solidFill>
                  <a:srgbClr val="C00000"/>
                </a:solidFill>
                <a:latin typeface="华文中宋" panose="02010600040101010101" pitchFamily="2" charset="-122"/>
                <a:ea typeface="华文中宋" panose="02010600040101010101" pitchFamily="2" charset="-122"/>
              </a:rPr>
            </a:br>
            <a:r>
              <a:rPr lang="en-US" altLang="zh-CN" sz="2000" b="1" dirty="0">
                <a:solidFill>
                  <a:srgbClr val="C00000"/>
                </a:solidFill>
                <a:latin typeface="华文中宋" panose="02010600040101010101" pitchFamily="2" charset="-122"/>
                <a:ea typeface="华文中宋" panose="02010600040101010101" pitchFamily="2" charset="-122"/>
              </a:rPr>
              <a:t>12.</a:t>
            </a:r>
            <a:r>
              <a:rPr lang="zh-CN" altLang="en-US" sz="2000" b="1" dirty="0">
                <a:solidFill>
                  <a:srgbClr val="C00000"/>
                </a:solidFill>
                <a:latin typeface="华文中宋" panose="02010600040101010101" pitchFamily="2" charset="-122"/>
                <a:ea typeface="华文中宋" panose="02010600040101010101" pitchFamily="2" charset="-122"/>
              </a:rPr>
              <a:t>在非认可医疗机构就医的。</a:t>
            </a:r>
            <a:endParaRPr lang="zh-CN" altLang="en-US" sz="2800" b="1" dirty="0">
              <a:solidFill>
                <a:srgbClr val="C00000"/>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4787" y="1197123"/>
            <a:ext cx="11298286" cy="461665"/>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2400" b="1" spc="200" dirty="0">
                <a:solidFill>
                  <a:srgbClr val="C00000"/>
                </a:solidFill>
                <a:latin typeface="Arial" panose="020B0604020202020204" pitchFamily="34" charset="0"/>
                <a:ea typeface="微软雅黑" panose="020B0503020204020204" charset="-122"/>
              </a:rPr>
              <a:t>二</a:t>
            </a:r>
            <a:r>
              <a:rPr lang="en-US" altLang="zh-CN" sz="2400" b="1" spc="200" dirty="0">
                <a:solidFill>
                  <a:srgbClr val="C00000"/>
                </a:solidFill>
                <a:latin typeface="Arial" panose="020B0604020202020204" pitchFamily="34" charset="0"/>
                <a:ea typeface="微软雅黑" panose="020B0503020204020204" charset="-122"/>
              </a:rPr>
              <a:t>.</a:t>
            </a:r>
            <a:r>
              <a:rPr lang="zh-CN" altLang="en-US" sz="2400" b="1" spc="200" dirty="0">
                <a:solidFill>
                  <a:srgbClr val="C00000"/>
                </a:solidFill>
                <a:latin typeface="Arial" panose="020B0604020202020204" pitchFamily="34" charset="0"/>
                <a:ea typeface="微软雅黑" panose="020B0503020204020204" charset="-122"/>
              </a:rPr>
              <a:t>除第一条外，发生以下情况之一的，会员不享受本活动住院医疗保障待遇</a:t>
            </a:r>
            <a:endParaRPr lang="zh-CN" altLang="en-US" sz="2400" b="1" dirty="0">
              <a:solidFill>
                <a:srgbClr val="C00000"/>
              </a:solidFill>
              <a:latin typeface="华文中宋" panose="02010600040101010101" pitchFamily="2" charset="-122"/>
              <a:ea typeface="华文中宋" panose="02010600040101010101" pitchFamily="2" charset="-122"/>
            </a:endParaRPr>
          </a:p>
        </p:txBody>
      </p:sp>
      <p:sp>
        <p:nvSpPr>
          <p:cNvPr id="2" name="矩形 1"/>
          <p:cNvSpPr/>
          <p:nvPr/>
        </p:nvSpPr>
        <p:spPr>
          <a:xfrm>
            <a:off x="515731" y="2288514"/>
            <a:ext cx="11531267" cy="4216539"/>
          </a:xfrm>
          <a:prstGeom prst="rect">
            <a:avLst/>
          </a:prstGeom>
        </p:spPr>
        <p:txBody>
          <a:bodyPr wrap="square">
            <a:spAutoFit/>
          </a:bodyPr>
          <a:lstStyle/>
          <a:p>
            <a:r>
              <a:rPr lang="en-US" altLang="zh-CN" sz="2000" b="1" spc="200" dirty="0">
                <a:solidFill>
                  <a:srgbClr val="C00000"/>
                </a:solidFill>
                <a:latin typeface="Arial" panose="020B0604020202020204" pitchFamily="34" charset="0"/>
                <a:ea typeface="微软雅黑" panose="020B0503020204020204" charset="-122"/>
              </a:rPr>
              <a:t>1.</a:t>
            </a:r>
            <a:r>
              <a:rPr lang="zh-CN" altLang="en-US" sz="2000" b="1" spc="200" dirty="0">
                <a:solidFill>
                  <a:srgbClr val="C00000"/>
                </a:solidFill>
                <a:latin typeface="Arial" panose="020B0604020202020204" pitchFamily="34" charset="0"/>
                <a:ea typeface="微软雅黑" panose="020B0503020204020204" charset="-122"/>
              </a:rPr>
              <a:t>会员参加本活动前已经因病住院治疗的；</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2.</a:t>
            </a:r>
            <a:r>
              <a:rPr lang="zh-CN" altLang="en-US" sz="2000" b="1" spc="200" dirty="0">
                <a:solidFill>
                  <a:srgbClr val="C00000"/>
                </a:solidFill>
                <a:latin typeface="Arial" panose="020B0604020202020204" pitchFamily="34" charset="0"/>
                <a:ea typeface="微软雅黑" panose="020B0503020204020204" charset="-122"/>
              </a:rPr>
              <a:t>会员采取挂床位或因延迟办理出院、结算手续等产生的住院治疗天数；</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3.</a:t>
            </a:r>
            <a:r>
              <a:rPr lang="zh-CN" altLang="en-US" sz="2000" b="1" spc="200" dirty="0">
                <a:solidFill>
                  <a:srgbClr val="C00000"/>
                </a:solidFill>
                <a:latin typeface="Arial" panose="020B0604020202020204" pitchFamily="34" charset="0"/>
                <a:ea typeface="微软雅黑" panose="020B0503020204020204" charset="-122"/>
              </a:rPr>
              <a:t>疗养、体检、康复治疗；</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4.</a:t>
            </a:r>
            <a:r>
              <a:rPr lang="zh-CN" altLang="en-US" sz="2000" b="1" spc="200" dirty="0">
                <a:solidFill>
                  <a:srgbClr val="C00000"/>
                </a:solidFill>
                <a:latin typeface="Arial" panose="020B0604020202020204" pitchFamily="34" charset="0"/>
                <a:ea typeface="微软雅黑" panose="020B0503020204020204" charset="-122"/>
              </a:rPr>
              <a:t>工伤、生育、职业病、有责任方承担的或者由国家负担医疗费的新发、突发传染病导致的；</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5.</a:t>
            </a:r>
            <a:r>
              <a:rPr lang="zh-CN" altLang="en-US" sz="2000" b="1" spc="200" dirty="0">
                <a:solidFill>
                  <a:srgbClr val="C00000"/>
                </a:solidFill>
                <a:latin typeface="Arial" panose="020B0604020202020204" pitchFamily="34" charset="0"/>
                <a:ea typeface="微软雅黑" panose="020B0503020204020204" charset="-122"/>
              </a:rPr>
              <a:t>在中华人民共和国境外治疗的；</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6.</a:t>
            </a:r>
            <a:r>
              <a:rPr lang="zh-CN" altLang="en-US" sz="2000" b="1" spc="200" dirty="0">
                <a:solidFill>
                  <a:srgbClr val="C00000"/>
                </a:solidFill>
                <a:latin typeface="Arial" panose="020B0604020202020204" pitchFamily="34" charset="0"/>
                <a:ea typeface="微软雅黑" panose="020B0503020204020204" charset="-122"/>
              </a:rPr>
              <a:t>其它非疾病原因住院治疗的；</a:t>
            </a:r>
            <a:endParaRPr lang="en-US" altLang="zh-CN" sz="2000" b="1" spc="200" dirty="0">
              <a:solidFill>
                <a:srgbClr val="C00000"/>
              </a:solidFill>
              <a:latin typeface="Arial" panose="020B0604020202020204" pitchFamily="34" charset="0"/>
              <a:ea typeface="微软雅黑" panose="020B0503020204020204" charset="-122"/>
            </a:endParaRPr>
          </a:p>
          <a:p>
            <a:endParaRPr lang="en-US" altLang="zh-CN" sz="2000" b="1" spc="200" dirty="0">
              <a:solidFill>
                <a:srgbClr val="C00000"/>
              </a:solidFill>
              <a:latin typeface="Arial" panose="020B0604020202020204" pitchFamily="34" charset="0"/>
              <a:ea typeface="微软雅黑" panose="020B0503020204020204" charset="-122"/>
            </a:endParaRPr>
          </a:p>
          <a:p>
            <a:endParaRPr lang="zh-CN" altLang="en-US" sz="2800" b="1" dirty="0">
              <a:solidFill>
                <a:srgbClr val="C00000"/>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5731" y="1356921"/>
            <a:ext cx="9411551" cy="461665"/>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2000" b="1" spc="200" dirty="0">
                <a:solidFill>
                  <a:srgbClr val="C00000"/>
                </a:solidFill>
                <a:latin typeface="Arial" panose="020B0604020202020204" pitchFamily="34" charset="0"/>
                <a:ea typeface="微软雅黑" panose="020B0503020204020204" charset="-122"/>
              </a:rPr>
              <a:t>三</a:t>
            </a:r>
            <a:r>
              <a:rPr lang="en-US" altLang="zh-CN" sz="2000" b="1" spc="200" dirty="0">
                <a:solidFill>
                  <a:srgbClr val="C00000"/>
                </a:solidFill>
                <a:latin typeface="Arial" panose="020B0604020202020204" pitchFamily="34" charset="0"/>
                <a:ea typeface="微软雅黑" panose="020B0503020204020204" charset="-122"/>
              </a:rPr>
              <a:t>.</a:t>
            </a:r>
            <a:r>
              <a:rPr lang="zh-CN" altLang="en-US" sz="2400" b="1" spc="200" dirty="0">
                <a:solidFill>
                  <a:srgbClr val="C00000"/>
                </a:solidFill>
                <a:latin typeface="Arial" panose="020B0604020202020204" pitchFamily="34" charset="0"/>
                <a:ea typeface="微软雅黑" panose="020B0503020204020204" charset="-122"/>
              </a:rPr>
              <a:t>除第一条外</a:t>
            </a:r>
            <a:r>
              <a:rPr lang="zh-CN" altLang="en-US" sz="2000" b="1" spc="200" dirty="0">
                <a:solidFill>
                  <a:srgbClr val="C00000"/>
                </a:solidFill>
                <a:latin typeface="Arial" panose="020B0604020202020204" pitchFamily="34" charset="0"/>
                <a:ea typeface="微软雅黑" panose="020B0503020204020204" charset="-122"/>
              </a:rPr>
              <a:t>，发生以下情况之一的，会员不享受</a:t>
            </a:r>
            <a:r>
              <a:rPr lang="zh-CN" altLang="en-US" sz="2400" b="1" spc="200" dirty="0">
                <a:solidFill>
                  <a:srgbClr val="C00000"/>
                </a:solidFill>
                <a:latin typeface="Arial" panose="020B0604020202020204" pitchFamily="34" charset="0"/>
                <a:ea typeface="微软雅黑" panose="020B0503020204020204" charset="-122"/>
              </a:rPr>
              <a:t>重大疾病</a:t>
            </a:r>
            <a:r>
              <a:rPr lang="zh-CN" altLang="en-US" sz="2000" b="1" spc="200" dirty="0">
                <a:solidFill>
                  <a:srgbClr val="C00000"/>
                </a:solidFill>
                <a:latin typeface="Arial" panose="020B0604020202020204" pitchFamily="34" charset="0"/>
                <a:ea typeface="微软雅黑" panose="020B0503020204020204" charset="-122"/>
              </a:rPr>
              <a:t>保障待遇</a:t>
            </a:r>
            <a:endParaRPr lang="zh-CN" altLang="en-US" sz="2000" b="1" dirty="0">
              <a:solidFill>
                <a:srgbClr val="C00000"/>
              </a:solidFill>
              <a:latin typeface="华文中宋" panose="02010600040101010101" pitchFamily="2" charset="-122"/>
              <a:ea typeface="华文中宋" panose="02010600040101010101" pitchFamily="2" charset="-122"/>
            </a:endParaRPr>
          </a:p>
        </p:txBody>
      </p:sp>
      <p:sp>
        <p:nvSpPr>
          <p:cNvPr id="2" name="矩形 1"/>
          <p:cNvSpPr/>
          <p:nvPr/>
        </p:nvSpPr>
        <p:spPr>
          <a:xfrm>
            <a:off x="685430" y="2670253"/>
            <a:ext cx="9072152" cy="2862322"/>
          </a:xfrm>
          <a:prstGeom prst="rect">
            <a:avLst/>
          </a:prstGeom>
        </p:spPr>
        <p:txBody>
          <a:bodyPr wrap="square">
            <a:spAutoFit/>
          </a:bodyPr>
          <a:lstStyle/>
          <a:p>
            <a:r>
              <a:rPr lang="en-US" altLang="zh-CN" sz="2000" b="1" spc="200" dirty="0">
                <a:solidFill>
                  <a:srgbClr val="C00000"/>
                </a:solidFill>
                <a:latin typeface="Arial" panose="020B0604020202020204" pitchFamily="34" charset="0"/>
                <a:ea typeface="微软雅黑" panose="020B0503020204020204" charset="-122"/>
              </a:rPr>
              <a:t>1.</a:t>
            </a:r>
            <a:r>
              <a:rPr lang="zh-CN" altLang="en-US" sz="2000" b="1" spc="200" dirty="0">
                <a:solidFill>
                  <a:srgbClr val="C00000"/>
                </a:solidFill>
                <a:latin typeface="Arial" panose="020B0604020202020204" pitchFamily="34" charset="0"/>
                <a:ea typeface="微软雅黑" panose="020B0503020204020204" charset="-122"/>
              </a:rPr>
              <a:t>会员在参加本活动前已经或曾经患有本活动所列疾病的任何一类或多</a:t>
            </a:r>
            <a:endParaRPr lang="en-US" altLang="zh-CN" sz="2000" b="1" spc="200" dirty="0">
              <a:solidFill>
                <a:srgbClr val="C00000"/>
              </a:solidFill>
              <a:latin typeface="Arial" panose="020B0604020202020204" pitchFamily="34" charset="0"/>
              <a:ea typeface="微软雅黑" panose="020B0503020204020204" charset="-122"/>
            </a:endParaRPr>
          </a:p>
          <a:p>
            <a:endParaRPr lang="en-US" altLang="zh-CN" sz="2000" b="1" spc="200" dirty="0">
              <a:solidFill>
                <a:srgbClr val="C00000"/>
              </a:solidFill>
              <a:latin typeface="Arial" panose="020B0604020202020204" pitchFamily="34" charset="0"/>
              <a:ea typeface="微软雅黑" panose="020B0503020204020204" charset="-122"/>
            </a:endParaRPr>
          </a:p>
          <a:p>
            <a:r>
              <a:rPr lang="zh-CN" altLang="en-US" sz="2000" b="1" spc="200" dirty="0">
                <a:solidFill>
                  <a:srgbClr val="C00000"/>
                </a:solidFill>
                <a:latin typeface="Arial" panose="020B0604020202020204" pitchFamily="34" charset="0"/>
                <a:ea typeface="微软雅黑" panose="020B0503020204020204" charset="-122"/>
              </a:rPr>
              <a:t>   类，或由其它疾病转移致使会员患有本活动所列疾病；</a:t>
            </a:r>
            <a:endParaRPr lang="en-US" altLang="zh-CN" sz="2000" b="1" spc="200" dirty="0">
              <a:solidFill>
                <a:srgbClr val="C00000"/>
              </a:solidFill>
              <a:latin typeface="Arial" panose="020B0604020202020204" pitchFamily="34" charset="0"/>
              <a:ea typeface="微软雅黑" panose="020B0503020204020204" charset="-122"/>
            </a:endParaRPr>
          </a:p>
          <a:p>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2.</a:t>
            </a:r>
            <a:r>
              <a:rPr lang="zh-CN" altLang="en-US" sz="2000" b="1" spc="200" dirty="0">
                <a:solidFill>
                  <a:srgbClr val="C00000"/>
                </a:solidFill>
                <a:latin typeface="Arial" panose="020B0604020202020204" pitchFamily="34" charset="0"/>
                <a:ea typeface="微软雅黑" panose="020B0503020204020204" charset="-122"/>
              </a:rPr>
              <a:t>医院误诊；</a:t>
            </a:r>
            <a:endParaRPr lang="en-US" altLang="zh-CN" sz="2000" b="1" spc="200" dirty="0">
              <a:solidFill>
                <a:srgbClr val="C00000"/>
              </a:solidFill>
              <a:latin typeface="Arial" panose="020B0604020202020204" pitchFamily="34" charset="0"/>
              <a:ea typeface="微软雅黑" panose="020B0503020204020204" charset="-122"/>
            </a:endParaRPr>
          </a:p>
          <a:p>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3.</a:t>
            </a:r>
            <a:r>
              <a:rPr lang="zh-CN" altLang="en-US" sz="2000" b="1" spc="200" dirty="0">
                <a:solidFill>
                  <a:srgbClr val="C00000"/>
                </a:solidFill>
                <a:latin typeface="Arial" panose="020B0604020202020204" pitchFamily="34" charset="0"/>
                <a:ea typeface="微软雅黑" panose="020B0503020204020204" charset="-122"/>
              </a:rPr>
              <a:t>工伤、生育、职业病、有责任方承担的或者其他非疾病原因导致的</a:t>
            </a:r>
            <a:endParaRPr lang="zh-CN" altLang="en-US" sz="2800" b="1" dirty="0">
              <a:solidFill>
                <a:srgbClr val="C00000"/>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370" y="1356921"/>
            <a:ext cx="9796273" cy="461665"/>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2000" b="1" spc="200" dirty="0">
                <a:solidFill>
                  <a:srgbClr val="C00000"/>
                </a:solidFill>
                <a:latin typeface="Arial" panose="020B0604020202020204" pitchFamily="34" charset="0"/>
                <a:ea typeface="微软雅黑" panose="020B0503020204020204" charset="-122"/>
              </a:rPr>
              <a:t>四</a:t>
            </a:r>
            <a:r>
              <a:rPr lang="en-US" altLang="zh-CN" sz="2000" b="1" spc="200" dirty="0">
                <a:solidFill>
                  <a:srgbClr val="C00000"/>
                </a:solidFill>
                <a:latin typeface="Arial" panose="020B0604020202020204" pitchFamily="34" charset="0"/>
                <a:ea typeface="微软雅黑" panose="020B0503020204020204" charset="-122"/>
              </a:rPr>
              <a:t>.</a:t>
            </a:r>
            <a:r>
              <a:rPr lang="zh-CN" altLang="en-US" sz="2000" b="1" spc="200" dirty="0">
                <a:solidFill>
                  <a:srgbClr val="C00000"/>
                </a:solidFill>
                <a:latin typeface="Arial" panose="020B0604020202020204" pitchFamily="34" charset="0"/>
                <a:ea typeface="微软雅黑" panose="020B0503020204020204" charset="-122"/>
              </a:rPr>
              <a:t>除第一条外，发生以下情况之一的，会员不享受本活动</a:t>
            </a:r>
            <a:r>
              <a:rPr lang="zh-CN" altLang="en-US" sz="2400" b="1" spc="200" dirty="0">
                <a:solidFill>
                  <a:srgbClr val="C00000"/>
                </a:solidFill>
                <a:latin typeface="Arial" panose="020B0604020202020204" pitchFamily="34" charset="0"/>
                <a:ea typeface="微软雅黑" panose="020B0503020204020204" charset="-122"/>
              </a:rPr>
              <a:t>意外伤害</a:t>
            </a:r>
            <a:r>
              <a:rPr lang="zh-CN" altLang="en-US" sz="2000" b="1" spc="200" dirty="0">
                <a:solidFill>
                  <a:srgbClr val="C00000"/>
                </a:solidFill>
                <a:latin typeface="Arial" panose="020B0604020202020204" pitchFamily="34" charset="0"/>
                <a:ea typeface="微软雅黑" panose="020B0503020204020204" charset="-122"/>
              </a:rPr>
              <a:t>保障待遇</a:t>
            </a:r>
          </a:p>
        </p:txBody>
      </p:sp>
      <p:sp>
        <p:nvSpPr>
          <p:cNvPr id="2" name="矩形 1"/>
          <p:cNvSpPr/>
          <p:nvPr/>
        </p:nvSpPr>
        <p:spPr>
          <a:xfrm>
            <a:off x="685430" y="2084326"/>
            <a:ext cx="9072152" cy="4093428"/>
          </a:xfrm>
          <a:prstGeom prst="rect">
            <a:avLst/>
          </a:prstGeom>
        </p:spPr>
        <p:txBody>
          <a:bodyPr wrap="square">
            <a:spAutoFit/>
          </a:bodyPr>
          <a:lstStyle/>
          <a:p>
            <a:r>
              <a:rPr lang="en-US" altLang="zh-CN" sz="2000" b="1" spc="200" dirty="0">
                <a:solidFill>
                  <a:srgbClr val="C00000"/>
                </a:solidFill>
                <a:latin typeface="Arial" panose="020B0604020202020204" pitchFamily="34" charset="0"/>
                <a:ea typeface="微软雅黑" panose="020B0503020204020204" charset="-122"/>
              </a:rPr>
              <a:t>1.</a:t>
            </a:r>
            <a:r>
              <a:rPr lang="zh-CN" altLang="en-US" sz="2000" b="1" spc="200" dirty="0">
                <a:solidFill>
                  <a:srgbClr val="C00000"/>
                </a:solidFill>
                <a:latin typeface="Arial" panose="020B0604020202020204" pitchFamily="34" charset="0"/>
                <a:ea typeface="微软雅黑" panose="020B0503020204020204" charset="-122"/>
              </a:rPr>
              <a:t>会员参加本活动前已发生意外伤害导致的；</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2.</a:t>
            </a:r>
            <a:r>
              <a:rPr lang="zh-CN" altLang="en-US" sz="2000" b="1" spc="200" dirty="0">
                <a:solidFill>
                  <a:srgbClr val="C00000"/>
                </a:solidFill>
                <a:latin typeface="Arial" panose="020B0604020202020204" pitchFamily="34" charset="0"/>
                <a:ea typeface="微软雅黑" panose="020B0503020204020204" charset="-122"/>
              </a:rPr>
              <a:t>遭受工伤和意外事故以外的原因失踪而被法院宣告死亡；</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3.</a:t>
            </a:r>
            <a:r>
              <a:rPr lang="zh-CN" altLang="en-US" sz="2000" b="1" spc="200" dirty="0">
                <a:solidFill>
                  <a:srgbClr val="C00000"/>
                </a:solidFill>
                <a:latin typeface="Arial" panose="020B0604020202020204" pitchFamily="34" charset="0"/>
                <a:ea typeface="微软雅黑" panose="020B0503020204020204" charset="-122"/>
              </a:rPr>
              <a:t>中暑、食物中毒、药物过敏或猝死导致的； </a:t>
            </a:r>
            <a:endParaRPr lang="en-US" altLang="zh-CN" sz="2000" b="1" spc="200" dirty="0">
              <a:solidFill>
                <a:srgbClr val="C00000"/>
              </a:solidFill>
              <a:latin typeface="Arial" panose="020B0604020202020204" pitchFamily="34" charset="0"/>
              <a:ea typeface="微软雅黑" panose="020B0503020204020204" charset="-122"/>
            </a:endParaRPr>
          </a:p>
          <a:p>
            <a:r>
              <a:rPr lang="zh-CN" altLang="en-US" sz="2000" b="1" spc="200" dirty="0">
                <a:solidFill>
                  <a:srgbClr val="C00000"/>
                </a:solidFill>
                <a:latin typeface="Arial" panose="020B0604020202020204" pitchFamily="34" charset="0"/>
                <a:ea typeface="微软雅黑" panose="020B0503020204020204" charset="-122"/>
              </a:rPr>
              <a:t>                                                                                                                                                                                                                                                                                                                                                                                                                                                                                                                                                                 </a:t>
            </a:r>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4.</a:t>
            </a:r>
            <a:r>
              <a:rPr lang="zh-CN" altLang="en-US" sz="2000" b="1" spc="200" dirty="0">
                <a:solidFill>
                  <a:srgbClr val="C00000"/>
                </a:solidFill>
                <a:latin typeface="Arial" panose="020B0604020202020204" pitchFamily="34" charset="0"/>
                <a:ea typeface="微软雅黑" panose="020B0503020204020204" charset="-122"/>
              </a:rPr>
              <a:t>自杀、自残导致的；</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5.</a:t>
            </a:r>
            <a:r>
              <a:rPr lang="zh-CN" altLang="en-US" sz="2000" b="1" spc="200" dirty="0">
                <a:solidFill>
                  <a:srgbClr val="C00000"/>
                </a:solidFill>
                <a:latin typeface="Arial" panose="020B0604020202020204" pitchFamily="34" charset="0"/>
                <a:ea typeface="微软雅黑" panose="020B0503020204020204" charset="-122"/>
              </a:rPr>
              <a:t>从事潜水、跳伞、蹦极、攀岩运动、探险活动、武术比赛、摔跤比赛、特技表演、赛马、赛车等高风险的活动期间；</a:t>
            </a:r>
            <a:endParaRPr lang="en-US" altLang="zh-CN" sz="2000" b="1" spc="200" dirty="0">
              <a:solidFill>
                <a:srgbClr val="C00000"/>
              </a:solidFill>
              <a:latin typeface="Arial" panose="020B0604020202020204" pitchFamily="34" charset="0"/>
              <a:ea typeface="微软雅黑" panose="020B0503020204020204" charset="-122"/>
            </a:endParaRPr>
          </a:p>
          <a:p>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r>
              <a:rPr lang="en-US" altLang="zh-CN" sz="2000" b="1" spc="200" dirty="0">
                <a:solidFill>
                  <a:srgbClr val="C00000"/>
                </a:solidFill>
                <a:latin typeface="Arial" panose="020B0604020202020204" pitchFamily="34" charset="0"/>
                <a:ea typeface="微软雅黑" panose="020B0503020204020204" charset="-122"/>
              </a:rPr>
              <a:t>6.</a:t>
            </a:r>
            <a:r>
              <a:rPr lang="zh-CN" altLang="en-US" sz="2000" b="1" spc="200" dirty="0">
                <a:solidFill>
                  <a:srgbClr val="C00000"/>
                </a:solidFill>
                <a:latin typeface="Arial" panose="020B0604020202020204" pitchFamily="34" charset="0"/>
                <a:ea typeface="微软雅黑" panose="020B0503020204020204" charset="-122"/>
              </a:rPr>
              <a:t>其它非意外伤害原因导致的伤残或身故。</a:t>
            </a:r>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endParaRPr lang="zh-CN" altLang="en-US" sz="2000" b="1" spc="200" dirty="0">
              <a:solidFill>
                <a:srgbClr val="C00000"/>
              </a:solidFill>
              <a:latin typeface="Arial" panose="020B0604020202020204" pitchFamily="34" charset="0"/>
              <a:ea typeface="微软雅黑" panose="020B0503020204020204"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9650" y="1055080"/>
            <a:ext cx="6846746" cy="461665"/>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2000" b="1" spc="200" dirty="0">
                <a:solidFill>
                  <a:srgbClr val="C00000"/>
                </a:solidFill>
                <a:latin typeface="Arial" panose="020B0604020202020204" pitchFamily="34" charset="0"/>
                <a:ea typeface="微软雅黑" panose="020B0503020204020204" charset="-122"/>
              </a:rPr>
              <a:t>五</a:t>
            </a:r>
            <a:r>
              <a:rPr lang="en-US" altLang="zh-CN" sz="2000" b="1" spc="200" dirty="0">
                <a:solidFill>
                  <a:srgbClr val="C00000"/>
                </a:solidFill>
                <a:latin typeface="Arial" panose="020B0604020202020204" pitchFamily="34" charset="0"/>
                <a:ea typeface="微软雅黑" panose="020B0503020204020204" charset="-122"/>
              </a:rPr>
              <a:t>.</a:t>
            </a:r>
            <a:r>
              <a:rPr lang="zh-CN" altLang="en-US" sz="2000" b="1" spc="200" dirty="0">
                <a:solidFill>
                  <a:srgbClr val="C00000"/>
                </a:solidFill>
                <a:latin typeface="Arial" panose="020B0604020202020204" pitchFamily="34" charset="0"/>
                <a:ea typeface="微软雅黑" panose="020B0503020204020204" charset="-122"/>
              </a:rPr>
              <a:t>下列原因，会员不享受</a:t>
            </a:r>
            <a:r>
              <a:rPr lang="zh-CN" altLang="en-US" sz="2400" b="1" spc="200" dirty="0">
                <a:solidFill>
                  <a:srgbClr val="C00000"/>
                </a:solidFill>
                <a:latin typeface="Arial" panose="020B0604020202020204" pitchFamily="34" charset="0"/>
                <a:ea typeface="微软雅黑" panose="020B0503020204020204" charset="-122"/>
              </a:rPr>
              <a:t>女职工特殊疾病</a:t>
            </a:r>
            <a:r>
              <a:rPr lang="zh-CN" altLang="en-US" sz="2000" b="1" spc="200" dirty="0">
                <a:solidFill>
                  <a:srgbClr val="C00000"/>
                </a:solidFill>
                <a:latin typeface="Arial" panose="020B0604020202020204" pitchFamily="34" charset="0"/>
                <a:ea typeface="微软雅黑" panose="020B0503020204020204" charset="-122"/>
              </a:rPr>
              <a:t>保障待遇</a:t>
            </a:r>
          </a:p>
        </p:txBody>
      </p:sp>
      <p:sp>
        <p:nvSpPr>
          <p:cNvPr id="2" name="矩形 1"/>
          <p:cNvSpPr/>
          <p:nvPr/>
        </p:nvSpPr>
        <p:spPr>
          <a:xfrm>
            <a:off x="623286" y="1455190"/>
            <a:ext cx="10953196" cy="5355312"/>
          </a:xfrm>
          <a:prstGeom prst="rect">
            <a:avLst/>
          </a:prstGeom>
        </p:spPr>
        <p:txBody>
          <a:bodyPr wrap="square">
            <a:spAutoFit/>
          </a:bodyPr>
          <a:lstStyle/>
          <a:p>
            <a:r>
              <a:rPr lang="en-US" altLang="zh-CN" sz="2000" dirty="0">
                <a:solidFill>
                  <a:srgbClr val="C00000"/>
                </a:solidFill>
              </a:rPr>
              <a:t>1.</a:t>
            </a:r>
            <a:r>
              <a:rPr lang="zh-CN" altLang="en-US" sz="2000" dirty="0">
                <a:solidFill>
                  <a:srgbClr val="C00000"/>
                </a:solidFill>
              </a:rPr>
              <a:t>战争、军事行动、暴动、恐怖活动或者其他类似的武装叛乱期间；</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2.</a:t>
            </a:r>
            <a:r>
              <a:rPr lang="zh-CN" altLang="en-US" sz="2000" dirty="0">
                <a:solidFill>
                  <a:srgbClr val="C00000"/>
                </a:solidFill>
              </a:rPr>
              <a:t>原子能、核能装置的污染或辐射造成的疾病；</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3.</a:t>
            </a:r>
            <a:r>
              <a:rPr lang="zh-CN" altLang="en-US" sz="2000" dirty="0">
                <a:solidFill>
                  <a:srgbClr val="C00000"/>
                </a:solidFill>
              </a:rPr>
              <a:t>不可抗力的自然灾害；</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4.</a:t>
            </a:r>
            <a:r>
              <a:rPr lang="zh-CN" altLang="en-US" sz="2000" dirty="0">
                <a:solidFill>
                  <a:srgbClr val="C00000"/>
                </a:solidFill>
              </a:rPr>
              <a:t>违法犯罪行为，从事违法、犯罪活动期间或者被依法拘留、服刑期间；</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5.</a:t>
            </a:r>
            <a:r>
              <a:rPr lang="zh-CN" altLang="en-US" sz="2000" dirty="0">
                <a:solidFill>
                  <a:srgbClr val="C00000"/>
                </a:solidFill>
              </a:rPr>
              <a:t>故意行为，挑衅而导致的打斗、被袭击或被谋杀；</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6.</a:t>
            </a:r>
            <a:r>
              <a:rPr lang="zh-CN" altLang="en-US" sz="2000" dirty="0">
                <a:solidFill>
                  <a:srgbClr val="C00000"/>
                </a:solidFill>
              </a:rPr>
              <a:t>会员或其所在单位故意隐瞒、伪造或篡改病史、病历以及其他欺骗行为；</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7.</a:t>
            </a:r>
            <a:r>
              <a:rPr lang="zh-CN" altLang="en-US" sz="2000" dirty="0">
                <a:solidFill>
                  <a:srgbClr val="C00000"/>
                </a:solidFill>
              </a:rPr>
              <a:t>酗酒或者受酒精、毒品、管制药品影响期间；</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8.</a:t>
            </a:r>
            <a:r>
              <a:rPr lang="zh-CN" altLang="en-US" sz="2000" dirty="0">
                <a:solidFill>
                  <a:srgbClr val="C00000"/>
                </a:solidFill>
              </a:rPr>
              <a:t>酒后驾驶、我有效驾驶执照驾驶、驾驶无有效行驶证或者驾驶与驾照不符的机动交通工具期间；</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9.</a:t>
            </a:r>
            <a:r>
              <a:rPr lang="zh-CN" altLang="en-US" sz="2000" dirty="0">
                <a:solidFill>
                  <a:srgbClr val="C00000"/>
                </a:solidFill>
              </a:rPr>
              <a:t>医疗事故导致的；</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10.</a:t>
            </a:r>
            <a:r>
              <a:rPr lang="zh-CN" altLang="en-US" sz="2000" dirty="0">
                <a:solidFill>
                  <a:srgbClr val="C00000"/>
                </a:solidFill>
              </a:rPr>
              <a:t>不孕不育治疗、人工受精、怀孕、分娩（含难产）、流产、堕胎、节育（含绝育）</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11.</a:t>
            </a:r>
            <a:r>
              <a:rPr lang="zh-CN" altLang="en-US" sz="2000" dirty="0">
                <a:solidFill>
                  <a:srgbClr val="C00000"/>
                </a:solidFill>
              </a:rPr>
              <a:t>所有由精神科疾病导致的；</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12.</a:t>
            </a:r>
            <a:r>
              <a:rPr lang="zh-CN" altLang="en-US" sz="2000" dirty="0">
                <a:solidFill>
                  <a:srgbClr val="C00000"/>
                </a:solidFill>
              </a:rPr>
              <a:t>在非认可医疗机构就医的。</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13.</a:t>
            </a:r>
            <a:r>
              <a:rPr lang="zh-CN" altLang="en-US" sz="2000" dirty="0">
                <a:solidFill>
                  <a:srgbClr val="C00000"/>
                </a:solidFill>
              </a:rPr>
              <a:t>会员在参加本活动前已经或曾经患本活动所指的原发性恶性肿瘤和原位癌中的任何一种或多种，或由其它疾病转移致使会员患有本活动所列疾病；</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14.</a:t>
            </a:r>
            <a:r>
              <a:rPr lang="zh-CN" altLang="en-US" sz="2000" dirty="0">
                <a:solidFill>
                  <a:srgbClr val="C00000"/>
                </a:solidFill>
              </a:rPr>
              <a:t>医院误诊；</a:t>
            </a:r>
            <a:r>
              <a:rPr lang="en-US" altLang="zh-CN" sz="2000" dirty="0">
                <a:solidFill>
                  <a:srgbClr val="C00000"/>
                </a:solidFill>
              </a:rPr>
              <a:t/>
            </a:r>
            <a:br>
              <a:rPr lang="en-US" altLang="zh-CN" sz="2000" dirty="0">
                <a:solidFill>
                  <a:srgbClr val="C00000"/>
                </a:solidFill>
              </a:rPr>
            </a:br>
            <a:r>
              <a:rPr lang="en-US" altLang="zh-CN" sz="2000" dirty="0">
                <a:solidFill>
                  <a:srgbClr val="C00000"/>
                </a:solidFill>
              </a:rPr>
              <a:t>15.</a:t>
            </a:r>
            <a:r>
              <a:rPr lang="zh-CN" altLang="en-US" sz="2000" dirty="0">
                <a:solidFill>
                  <a:srgbClr val="C00000"/>
                </a:solidFill>
              </a:rPr>
              <a:t>工伤、生育、职业病、由责任方承担的或者其他非疾病原因导致的</a:t>
            </a:r>
            <a:r>
              <a:rPr lang="zh-CN" altLang="en-US" sz="2200" dirty="0">
                <a:solidFill>
                  <a:srgbClr val="C00000"/>
                </a:solidFill>
              </a:rPr>
              <a:t>。</a:t>
            </a:r>
            <a:r>
              <a:rPr lang="en-US" altLang="zh-CN" sz="2000" b="1" spc="200" dirty="0">
                <a:solidFill>
                  <a:srgbClr val="C00000"/>
                </a:solidFill>
                <a:latin typeface="Arial" panose="020B0604020202020204" pitchFamily="34" charset="0"/>
                <a:ea typeface="微软雅黑" panose="020B0503020204020204" charset="-122"/>
              </a:rPr>
              <a:t/>
            </a:r>
            <a:br>
              <a:rPr lang="en-US" altLang="zh-CN" sz="2000" b="1" spc="200" dirty="0">
                <a:solidFill>
                  <a:srgbClr val="C00000"/>
                </a:solidFill>
                <a:latin typeface="Arial" panose="020B0604020202020204" pitchFamily="34" charset="0"/>
                <a:ea typeface="微软雅黑" panose="020B0503020204020204" charset="-122"/>
              </a:rPr>
            </a:br>
            <a:endParaRPr lang="zh-CN" altLang="en-US" sz="2000" b="1" spc="200" dirty="0">
              <a:solidFill>
                <a:srgbClr val="C00000"/>
              </a:solidFill>
              <a:latin typeface="Arial" panose="020B0604020202020204" pitchFamily="34" charset="0"/>
              <a:ea typeface="微软雅黑" panose="020B0503020204020204"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29253" y="2875002"/>
            <a:ext cx="10379765" cy="1107996"/>
          </a:xfrm>
          <a:prstGeom prst="rect">
            <a:avLst/>
          </a:prstGeom>
          <a:noFill/>
          <a:effectLst>
            <a:outerShdw blurRad="76200" dist="12700" dir="2700000" sy="-23000" kx="-800400" algn="bl" rotWithShape="0">
              <a:srgbClr val="C00000">
                <a:alpha val="20000"/>
              </a:srgbClr>
            </a:outerShdw>
          </a:effectLst>
        </p:spPr>
        <p:txBody>
          <a:bodyPr wrap="non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互助保障与社</a:t>
            </a:r>
            <a:r>
              <a:rPr lang="zh-CN" altLang="en-US" sz="6600" b="1" dirty="0" smtClean="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会保险的</a:t>
            </a: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区别</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卷形: 水平 2"/>
          <p:cNvSpPr/>
          <p:nvPr/>
        </p:nvSpPr>
        <p:spPr>
          <a:xfrm>
            <a:off x="5810885" y="3698875"/>
            <a:ext cx="5530883" cy="657225"/>
          </a:xfrm>
          <a:prstGeom prst="horizontalScroll">
            <a:avLst>
              <a:gd name="adj" fmla="val 17896"/>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pic>
        <p:nvPicPr>
          <p:cNvPr id="4" name="图片 3" descr="{a5d471ad-ff0a-4396-9186-68458e116eaa}(1)"/>
          <p:cNvPicPr>
            <a:picLocks noChangeAspect="1"/>
          </p:cNvPicPr>
          <p:nvPr/>
        </p:nvPicPr>
        <p:blipFill>
          <a:blip r:embed="rId4" cstate="print"/>
          <a:stretch>
            <a:fillRect/>
          </a:stretch>
        </p:blipFill>
        <p:spPr>
          <a:xfrm>
            <a:off x="131445" y="1190625"/>
            <a:ext cx="5488940" cy="5415280"/>
          </a:xfrm>
          <a:prstGeom prst="rect">
            <a:avLst/>
          </a:prstGeom>
        </p:spPr>
      </p:pic>
      <p:sp>
        <p:nvSpPr>
          <p:cNvPr id="6" name="文本框 5"/>
          <p:cNvSpPr txBox="1"/>
          <p:nvPr/>
        </p:nvSpPr>
        <p:spPr>
          <a:xfrm>
            <a:off x="5868035" y="541655"/>
            <a:ext cx="6323965" cy="3476625"/>
          </a:xfrm>
          <a:prstGeom prst="rect">
            <a:avLst/>
          </a:prstGeom>
          <a:noFill/>
        </p:spPr>
        <p:txBody>
          <a:bodyPr wrap="square" rtlCol="0">
            <a:spAutoFit/>
          </a:bodyPr>
          <a:lstStyle/>
          <a:p>
            <a:pPr marL="285750" indent="-285750">
              <a:buFont typeface="Wingdings" panose="05000000000000000000" charset="0"/>
              <a:buChar char="Ø"/>
            </a:pPr>
            <a:endParaRPr lang="zh-CN" altLang="en-US" sz="2000">
              <a:solidFill>
                <a:schemeClr val="tx1"/>
              </a:solidFill>
              <a:effectLst>
                <a:outerShdw blurRad="38100" dist="19050" dir="2700000" algn="tl" rotWithShape="0">
                  <a:schemeClr val="dk1">
                    <a:alpha val="40000"/>
                  </a:schemeClr>
                </a:outerShdw>
              </a:effectLst>
            </a:endParaRPr>
          </a:p>
          <a:p>
            <a:pPr marL="285750" indent="-285750">
              <a:buFont typeface="Wingdings" panose="05000000000000000000" charset="0"/>
              <a:buChar char="Ø"/>
            </a:pPr>
            <a:r>
              <a:rPr lang="zh-CN" altLang="en-US">
                <a:solidFill>
                  <a:schemeClr val="tx1"/>
                </a:solidFill>
                <a:effectLst>
                  <a:outerShdw blurRad="38100" dist="19050" dir="2700000" algn="tl" rotWithShape="0">
                    <a:schemeClr val="dk1">
                      <a:alpha val="40000"/>
                    </a:schemeClr>
                  </a:outerShdw>
                </a:effectLst>
              </a:rPr>
              <a:t>基本医疗保险目录内</a:t>
            </a:r>
            <a:r>
              <a:rPr lang="zh-CN" altLang="en-US" sz="2000">
                <a:solidFill>
                  <a:schemeClr val="tx1"/>
                </a:solidFill>
                <a:effectLst>
                  <a:outerShdw blurRad="38100" dist="19050" dir="2700000" algn="tl" rotWithShape="0">
                    <a:schemeClr val="dk1">
                      <a:alpha val="40000"/>
                    </a:schemeClr>
                  </a:outerShdw>
                </a:effectLst>
              </a:rPr>
              <a:t>：</a:t>
            </a:r>
          </a:p>
          <a:p>
            <a:r>
              <a:rPr lang="zh-CN" altLang="en-US">
                <a:solidFill>
                  <a:srgbClr val="FF0000"/>
                </a:solidFill>
              </a:rPr>
              <a:t>符合医保范围内金额</a:t>
            </a:r>
            <a:r>
              <a:rPr lang="en-US" altLang="zh-CN">
                <a:solidFill>
                  <a:srgbClr val="FF0000"/>
                </a:solidFill>
              </a:rPr>
              <a:t>40941.15-</a:t>
            </a:r>
            <a:r>
              <a:rPr lang="zh-CN" altLang="en-US">
                <a:solidFill>
                  <a:srgbClr val="FF0000"/>
                </a:solidFill>
              </a:rPr>
              <a:t>统筹基金支付</a:t>
            </a:r>
            <a:r>
              <a:rPr lang="en-US" altLang="zh-CN">
                <a:solidFill>
                  <a:srgbClr val="FF0000"/>
                </a:solidFill>
              </a:rPr>
              <a:t>35086.36-</a:t>
            </a:r>
            <a:r>
              <a:rPr lang="zh-CN" altLang="en-US">
                <a:solidFill>
                  <a:srgbClr val="FF0000"/>
                </a:solidFill>
              </a:rPr>
              <a:t>起付线</a:t>
            </a:r>
            <a:r>
              <a:rPr lang="en-US" altLang="zh-CN">
                <a:solidFill>
                  <a:srgbClr val="FF0000"/>
                </a:solidFill>
              </a:rPr>
              <a:t>612=</a:t>
            </a:r>
            <a:r>
              <a:rPr lang="zh-CN" altLang="en-US">
                <a:solidFill>
                  <a:srgbClr val="FF0000"/>
                </a:solidFill>
              </a:rPr>
              <a:t>医保内个人自付</a:t>
            </a:r>
            <a:r>
              <a:rPr lang="en-US" altLang="zh-CN">
                <a:solidFill>
                  <a:srgbClr val="FF0000"/>
                </a:solidFill>
              </a:rPr>
              <a:t>5242.79</a:t>
            </a:r>
            <a:r>
              <a:rPr lang="zh-CN" altLang="en-US">
                <a:solidFill>
                  <a:srgbClr val="FF0000"/>
                </a:solidFill>
              </a:rPr>
              <a:t>×报销比例</a:t>
            </a:r>
            <a:r>
              <a:rPr lang="en-US" altLang="zh-CN">
                <a:solidFill>
                  <a:srgbClr val="FF0000"/>
                </a:solidFill>
              </a:rPr>
              <a:t>60%=</a:t>
            </a:r>
            <a:r>
              <a:rPr lang="zh-CN" altLang="en-US" sz="2000" b="1">
                <a:solidFill>
                  <a:srgbClr val="FF0000"/>
                </a:solidFill>
              </a:rPr>
              <a:t>赔付互助金金额</a:t>
            </a:r>
            <a:r>
              <a:rPr lang="en-US" altLang="zh-CN" sz="3200" b="1">
                <a:solidFill>
                  <a:srgbClr val="FF0000"/>
                </a:solidFill>
              </a:rPr>
              <a:t>3146</a:t>
            </a:r>
            <a:r>
              <a:rPr lang="zh-CN" altLang="en-US" sz="2000" b="1">
                <a:solidFill>
                  <a:srgbClr val="FF0000"/>
                </a:solidFill>
              </a:rPr>
              <a:t>元。</a:t>
            </a:r>
            <a:endParaRPr lang="zh-CN" altLang="en-US" sz="2000" b="1">
              <a:solidFill>
                <a:schemeClr val="tx1"/>
              </a:solidFill>
            </a:endParaRPr>
          </a:p>
          <a:p>
            <a:r>
              <a:rPr lang="zh-CN" altLang="en-US" sz="1600"/>
              <a:t>（互助金金额不超过统筹报销额的</a:t>
            </a:r>
            <a:r>
              <a:rPr lang="en-US" altLang="zh-CN" sz="1600"/>
              <a:t>20%</a:t>
            </a:r>
            <a:r>
              <a:rPr lang="zh-CN" altLang="en-US" sz="1600"/>
              <a:t>，即</a:t>
            </a:r>
            <a:r>
              <a:rPr lang="en-US" altLang="zh-CN" sz="1600"/>
              <a:t>35086.36</a:t>
            </a:r>
            <a:r>
              <a:rPr lang="zh-CN" altLang="en-US" sz="1600"/>
              <a:t>×</a:t>
            </a:r>
            <a:r>
              <a:rPr lang="en-US" altLang="zh-CN" sz="1600"/>
              <a:t>20%=7018</a:t>
            </a:r>
            <a:r>
              <a:rPr lang="zh-CN" altLang="en-US" sz="1600"/>
              <a:t>元）</a:t>
            </a:r>
          </a:p>
          <a:p>
            <a:pPr marL="285750" indent="-285750" algn="l">
              <a:buClrTx/>
              <a:buSzTx/>
              <a:buFont typeface="Wingdings" panose="05000000000000000000" charset="0"/>
              <a:buChar char="Ø"/>
            </a:pPr>
            <a:r>
              <a:rPr lang="zh-CN" altLang="en-US">
                <a:effectLst>
                  <a:outerShdw blurRad="38100" dist="19050" dir="2700000" algn="tl" rotWithShape="0">
                    <a:schemeClr val="dk1">
                      <a:alpha val="40000"/>
                    </a:schemeClr>
                  </a:outerShdw>
                </a:effectLst>
                <a:sym typeface="+mn-ea"/>
              </a:rPr>
              <a:t>基本医疗保险目录外：</a:t>
            </a:r>
            <a:endParaRPr lang="zh-CN" altLang="en-US">
              <a:solidFill>
                <a:schemeClr val="tx1"/>
              </a:solidFill>
              <a:effectLst>
                <a:outerShdw blurRad="38100" dist="19050" dir="2700000" algn="tl" rotWithShape="0">
                  <a:schemeClr val="dk1">
                    <a:alpha val="40000"/>
                  </a:schemeClr>
                </a:outerShdw>
              </a:effectLst>
            </a:endParaRPr>
          </a:p>
          <a:p>
            <a:r>
              <a:rPr lang="en-US" altLang="zh-CN" sz="1600">
                <a:solidFill>
                  <a:srgbClr val="FF0000"/>
                </a:solidFill>
              </a:rPr>
              <a:t> </a:t>
            </a:r>
            <a:r>
              <a:rPr lang="zh-CN" altLang="en-US" sz="1600">
                <a:solidFill>
                  <a:srgbClr val="FF0000"/>
                </a:solidFill>
              </a:rPr>
              <a:t>不予赔付。</a:t>
            </a:r>
          </a:p>
          <a:p>
            <a:pPr marL="285750" indent="-285750">
              <a:buFont typeface="Wingdings" panose="05000000000000000000" charset="0"/>
              <a:buChar char="Ø"/>
            </a:pPr>
            <a:r>
              <a:rPr lang="zh-CN" altLang="en-US" sz="2000">
                <a:solidFill>
                  <a:schemeClr val="tx1"/>
                </a:solidFill>
                <a:effectLst>
                  <a:outerShdw blurRad="38100" dist="19050" dir="2700000" algn="tl" rotWithShape="0">
                    <a:schemeClr val="dk1">
                      <a:alpha val="40000"/>
                    </a:schemeClr>
                  </a:outerShdw>
                </a:effectLst>
              </a:rPr>
              <a:t>重大疾病：</a:t>
            </a:r>
          </a:p>
          <a:p>
            <a:r>
              <a:rPr lang="zh-CN" altLang="en-US" sz="1600">
                <a:solidFill>
                  <a:srgbClr val="FF0000"/>
                </a:solidFill>
              </a:rPr>
              <a:t>急性前壁心肌梗死赔付重大疾病：</a:t>
            </a:r>
            <a:r>
              <a:rPr lang="en-US" altLang="zh-CN" sz="2400" b="1">
                <a:solidFill>
                  <a:srgbClr val="FF0000"/>
                </a:solidFill>
              </a:rPr>
              <a:t>10000</a:t>
            </a:r>
            <a:r>
              <a:rPr lang="zh-CN" altLang="en-US" sz="2000" b="1">
                <a:solidFill>
                  <a:srgbClr val="FF0000"/>
                </a:solidFill>
              </a:rPr>
              <a:t>元</a:t>
            </a:r>
            <a:r>
              <a:rPr lang="zh-CN" altLang="en-US" sz="1600">
                <a:solidFill>
                  <a:srgbClr val="FF0000"/>
                </a:solidFill>
              </a:rPr>
              <a:t>。</a:t>
            </a:r>
          </a:p>
          <a:p>
            <a:pPr indent="0">
              <a:buFont typeface="Wingdings" panose="05000000000000000000" charset="0"/>
              <a:buNone/>
            </a:pPr>
            <a:endParaRPr lang="zh-CN" altLang="en-US" sz="1600">
              <a:solidFill>
                <a:srgbClr val="FF0000"/>
              </a:solidFill>
              <a:effectLst>
                <a:outerShdw blurRad="38100" dist="19050" dir="2700000" algn="tl" rotWithShape="0">
                  <a:schemeClr val="dk1">
                    <a:alpha val="40000"/>
                  </a:schemeClr>
                </a:outerShdw>
              </a:effectLst>
            </a:endParaRPr>
          </a:p>
        </p:txBody>
      </p:sp>
      <p:sp>
        <p:nvSpPr>
          <p:cNvPr id="7" name="文本框 6"/>
          <p:cNvSpPr txBox="1"/>
          <p:nvPr/>
        </p:nvSpPr>
        <p:spPr>
          <a:xfrm>
            <a:off x="5974715" y="3828415"/>
            <a:ext cx="5078296" cy="400110"/>
          </a:xfrm>
          <a:prstGeom prst="rect">
            <a:avLst/>
          </a:prstGeom>
          <a:noFill/>
        </p:spPr>
        <p:txBody>
          <a:bodyPr wrap="square" rtlCol="0">
            <a:spAutoFit/>
          </a:bodyPr>
          <a:lstStyle/>
          <a:p>
            <a:r>
              <a:rPr lang="zh-CN" altLang="en-US" sz="2000" b="1" dirty="0">
                <a:solidFill>
                  <a:schemeClr val="bg1"/>
                </a:solidFill>
              </a:rPr>
              <a:t>社会某</a:t>
            </a:r>
            <a:r>
              <a:rPr lang="zh-CN" altLang="en-US" sz="2000" b="1" dirty="0" smtClean="0">
                <a:solidFill>
                  <a:schemeClr val="bg1"/>
                </a:solidFill>
              </a:rPr>
              <a:t>保险计</a:t>
            </a:r>
            <a:r>
              <a:rPr lang="zh-CN" altLang="en-US" sz="2000" b="1" dirty="0">
                <a:solidFill>
                  <a:schemeClr val="bg1"/>
                </a:solidFill>
              </a:rPr>
              <a:t>算方法：参保</a:t>
            </a:r>
            <a:r>
              <a:rPr lang="en-US" altLang="zh-CN" sz="2000" b="1" dirty="0" smtClean="0">
                <a:solidFill>
                  <a:schemeClr val="bg1"/>
                </a:solidFill>
              </a:rPr>
              <a:t>99-200</a:t>
            </a:r>
            <a:r>
              <a:rPr lang="zh-CN" altLang="en-US" sz="2000" b="1" dirty="0" smtClean="0">
                <a:solidFill>
                  <a:schemeClr val="bg1"/>
                </a:solidFill>
              </a:rPr>
              <a:t>元</a:t>
            </a:r>
            <a:r>
              <a:rPr lang="en-US" altLang="zh-CN" sz="2000" b="1" dirty="0">
                <a:solidFill>
                  <a:schemeClr val="bg1"/>
                </a:solidFill>
              </a:rPr>
              <a:t>/</a:t>
            </a:r>
            <a:r>
              <a:rPr lang="zh-CN" altLang="en-US" sz="2000" b="1" dirty="0">
                <a:solidFill>
                  <a:schemeClr val="bg1"/>
                </a:solidFill>
              </a:rPr>
              <a:t>人</a:t>
            </a:r>
            <a:r>
              <a:rPr lang="en-US" altLang="zh-CN" sz="2000" b="1" dirty="0">
                <a:solidFill>
                  <a:schemeClr val="bg1"/>
                </a:solidFill>
              </a:rPr>
              <a:t>/</a:t>
            </a:r>
            <a:r>
              <a:rPr lang="zh-CN" altLang="en-US" sz="2000" b="1" dirty="0">
                <a:solidFill>
                  <a:schemeClr val="bg1"/>
                </a:solidFill>
              </a:rPr>
              <a:t>年</a:t>
            </a:r>
          </a:p>
        </p:txBody>
      </p:sp>
      <p:sp>
        <p:nvSpPr>
          <p:cNvPr id="8" name="文本框 7"/>
          <p:cNvSpPr txBox="1"/>
          <p:nvPr/>
        </p:nvSpPr>
        <p:spPr>
          <a:xfrm>
            <a:off x="5810885" y="4271645"/>
            <a:ext cx="6124575" cy="2646045"/>
          </a:xfrm>
          <a:prstGeom prst="rect">
            <a:avLst/>
          </a:prstGeom>
          <a:noFill/>
        </p:spPr>
        <p:txBody>
          <a:bodyPr wrap="square" rtlCol="0">
            <a:spAutoFit/>
          </a:bodyPr>
          <a:lstStyle/>
          <a:p>
            <a:pPr marL="285750" indent="-285750" algn="l">
              <a:buFont typeface="Arial" panose="020B0604020202020204" pitchFamily="34" charset="0"/>
              <a:buChar char="•"/>
            </a:pPr>
            <a:r>
              <a:rPr lang="zh-CN" altLang="en-US" dirty="0">
                <a:solidFill>
                  <a:schemeClr val="tx1"/>
                </a:solidFill>
                <a:effectLst>
                  <a:outerShdw blurRad="38100" dist="19050" dir="2700000" algn="tl" rotWithShape="0">
                    <a:schemeClr val="dk1">
                      <a:alpha val="40000"/>
                    </a:schemeClr>
                  </a:outerShdw>
                </a:effectLst>
                <a:sym typeface="+mn-ea"/>
              </a:rPr>
              <a:t>基本医疗保险目录内：</a:t>
            </a:r>
            <a:endParaRPr lang="zh-CN" altLang="en-US" dirty="0">
              <a:solidFill>
                <a:schemeClr val="tx1"/>
              </a:solidFill>
            </a:endParaRPr>
          </a:p>
          <a:p>
            <a:pPr algn="l"/>
            <a:r>
              <a:rPr lang="en-US" altLang="zh-CN" dirty="0">
                <a:solidFill>
                  <a:srgbClr val="FF0000"/>
                </a:solidFill>
              </a:rPr>
              <a:t> </a:t>
            </a:r>
            <a:r>
              <a:rPr lang="zh-CN" altLang="en-US" dirty="0">
                <a:solidFill>
                  <a:schemeClr val="accent6">
                    <a:lumMod val="75000"/>
                  </a:schemeClr>
                </a:solidFill>
              </a:rPr>
              <a:t>符合医保范围内金额</a:t>
            </a:r>
            <a:r>
              <a:rPr lang="en-US" altLang="zh-CN" dirty="0">
                <a:solidFill>
                  <a:schemeClr val="accent6">
                    <a:lumMod val="75000"/>
                  </a:schemeClr>
                </a:solidFill>
              </a:rPr>
              <a:t>40941.15-</a:t>
            </a:r>
            <a:r>
              <a:rPr lang="zh-CN" altLang="en-US" dirty="0">
                <a:solidFill>
                  <a:schemeClr val="accent6">
                    <a:lumMod val="75000"/>
                  </a:schemeClr>
                </a:solidFill>
              </a:rPr>
              <a:t>统筹基金支付</a:t>
            </a:r>
            <a:r>
              <a:rPr lang="en-US" altLang="zh-CN" dirty="0">
                <a:solidFill>
                  <a:schemeClr val="accent6">
                    <a:lumMod val="75000"/>
                  </a:schemeClr>
                </a:solidFill>
              </a:rPr>
              <a:t>35086.36+</a:t>
            </a:r>
          </a:p>
          <a:p>
            <a:pPr algn="l"/>
            <a:r>
              <a:rPr lang="en-US" altLang="zh-CN" dirty="0">
                <a:solidFill>
                  <a:schemeClr val="accent6">
                    <a:lumMod val="75000"/>
                  </a:schemeClr>
                </a:solidFill>
              </a:rPr>
              <a:t> </a:t>
            </a:r>
            <a:r>
              <a:rPr lang="zh-CN" altLang="en-US" dirty="0">
                <a:solidFill>
                  <a:schemeClr val="accent6">
                    <a:lumMod val="75000"/>
                  </a:schemeClr>
                </a:solidFill>
              </a:rPr>
              <a:t>先行自付金额</a:t>
            </a:r>
            <a:r>
              <a:rPr lang="en-US" altLang="zh-CN" dirty="0">
                <a:solidFill>
                  <a:schemeClr val="accent6">
                    <a:lumMod val="75000"/>
                  </a:schemeClr>
                </a:solidFill>
              </a:rPr>
              <a:t>14718.98=20573.77-</a:t>
            </a:r>
            <a:r>
              <a:rPr lang="zh-CN" altLang="en-US" dirty="0">
                <a:solidFill>
                  <a:schemeClr val="accent6">
                    <a:lumMod val="75000"/>
                  </a:schemeClr>
                </a:solidFill>
              </a:rPr>
              <a:t>免赔额</a:t>
            </a:r>
            <a:r>
              <a:rPr lang="en-US" altLang="zh-CN" dirty="0">
                <a:solidFill>
                  <a:schemeClr val="accent6">
                    <a:lumMod val="75000"/>
                  </a:schemeClr>
                </a:solidFill>
              </a:rPr>
              <a:t>12000=8573.77</a:t>
            </a:r>
            <a:r>
              <a:rPr lang="zh-CN" altLang="en-US" dirty="0">
                <a:solidFill>
                  <a:schemeClr val="accent6">
                    <a:lumMod val="75000"/>
                  </a:schemeClr>
                </a:solidFill>
              </a:rPr>
              <a:t>×</a:t>
            </a:r>
            <a:endParaRPr lang="en-US" altLang="zh-CN" dirty="0">
              <a:solidFill>
                <a:schemeClr val="accent6">
                  <a:lumMod val="75000"/>
                </a:schemeClr>
              </a:solidFill>
            </a:endParaRPr>
          </a:p>
          <a:p>
            <a:pPr algn="l"/>
            <a:r>
              <a:rPr lang="en-US" altLang="zh-CN" dirty="0">
                <a:solidFill>
                  <a:schemeClr val="accent6">
                    <a:lumMod val="75000"/>
                  </a:schemeClr>
                </a:solidFill>
                <a:sym typeface="+mn-ea"/>
              </a:rPr>
              <a:t> </a:t>
            </a:r>
            <a:r>
              <a:rPr lang="zh-CN" altLang="en-US" dirty="0">
                <a:solidFill>
                  <a:schemeClr val="accent6">
                    <a:lumMod val="75000"/>
                  </a:schemeClr>
                </a:solidFill>
                <a:sym typeface="+mn-ea"/>
              </a:rPr>
              <a:t>报销比例</a:t>
            </a:r>
            <a:r>
              <a:rPr lang="en-US" altLang="zh-CN" dirty="0">
                <a:solidFill>
                  <a:schemeClr val="accent6">
                    <a:lumMod val="75000"/>
                  </a:schemeClr>
                </a:solidFill>
                <a:sym typeface="+mn-ea"/>
              </a:rPr>
              <a:t>70</a:t>
            </a:r>
            <a:r>
              <a:rPr lang="en-US" altLang="zh-CN" dirty="0">
                <a:solidFill>
                  <a:schemeClr val="accent6">
                    <a:lumMod val="75000"/>
                  </a:schemeClr>
                </a:solidFill>
              </a:rPr>
              <a:t>%=</a:t>
            </a:r>
            <a:r>
              <a:rPr lang="zh-CN" altLang="en-US" sz="2400" b="1" dirty="0">
                <a:solidFill>
                  <a:schemeClr val="accent6">
                    <a:lumMod val="75000"/>
                  </a:schemeClr>
                </a:solidFill>
              </a:rPr>
              <a:t>赔付</a:t>
            </a:r>
            <a:r>
              <a:rPr lang="en-US" altLang="zh-CN" sz="2400" b="1" dirty="0">
                <a:solidFill>
                  <a:schemeClr val="accent6">
                    <a:lumMod val="75000"/>
                  </a:schemeClr>
                </a:solidFill>
              </a:rPr>
              <a:t>6002</a:t>
            </a:r>
            <a:r>
              <a:rPr lang="zh-CN" altLang="en-US" sz="2400" b="1" dirty="0">
                <a:solidFill>
                  <a:schemeClr val="accent6">
                    <a:lumMod val="75000"/>
                  </a:schemeClr>
                </a:solidFill>
              </a:rPr>
              <a:t>元</a:t>
            </a:r>
          </a:p>
          <a:p>
            <a:pPr algn="l"/>
            <a:r>
              <a:rPr lang="zh-CN" altLang="en-US" dirty="0">
                <a:solidFill>
                  <a:schemeClr val="tx1"/>
                </a:solidFill>
                <a:effectLst>
                  <a:outerShdw blurRad="38100" dist="19050" dir="2700000" algn="tl" rotWithShape="0">
                    <a:schemeClr val="dk1">
                      <a:alpha val="40000"/>
                    </a:schemeClr>
                  </a:outerShdw>
                </a:effectLst>
              </a:rPr>
              <a:t>（如既往人群按</a:t>
            </a:r>
            <a:r>
              <a:rPr lang="en-US" altLang="zh-CN" dirty="0">
                <a:solidFill>
                  <a:schemeClr val="tx1"/>
                </a:solidFill>
                <a:effectLst>
                  <a:outerShdw blurRad="38100" dist="19050" dir="2700000" algn="tl" rotWithShape="0">
                    <a:schemeClr val="dk1">
                      <a:alpha val="40000"/>
                    </a:schemeClr>
                  </a:outerShdw>
                </a:effectLst>
              </a:rPr>
              <a:t>25%</a:t>
            </a:r>
            <a:r>
              <a:rPr lang="zh-CN" altLang="en-US" dirty="0">
                <a:solidFill>
                  <a:schemeClr val="tx1"/>
                </a:solidFill>
                <a:effectLst>
                  <a:outerShdw blurRad="38100" dist="19050" dir="2700000" algn="tl" rotWithShape="0">
                    <a:schemeClr val="dk1">
                      <a:alpha val="40000"/>
                    </a:schemeClr>
                  </a:outerShdw>
                </a:effectLst>
              </a:rPr>
              <a:t>赔付，即</a:t>
            </a:r>
            <a:r>
              <a:rPr lang="en-US" altLang="zh-CN" dirty="0">
                <a:solidFill>
                  <a:schemeClr val="tx1"/>
                </a:solidFill>
                <a:effectLst>
                  <a:outerShdw blurRad="38100" dist="19050" dir="2700000" algn="tl" rotWithShape="0">
                    <a:schemeClr val="dk1">
                      <a:alpha val="40000"/>
                    </a:schemeClr>
                  </a:outerShdw>
                </a:effectLst>
              </a:rPr>
              <a:t>8573.77</a:t>
            </a:r>
            <a:r>
              <a:rPr lang="zh-CN" altLang="en-US" dirty="0">
                <a:solidFill>
                  <a:schemeClr val="tx1"/>
                </a:solidFill>
                <a:effectLst>
                  <a:outerShdw blurRad="38100" dist="19050" dir="2700000" algn="tl" rotWithShape="0">
                    <a:schemeClr val="dk1">
                      <a:alpha val="40000"/>
                    </a:schemeClr>
                  </a:outerShdw>
                </a:effectLst>
              </a:rPr>
              <a:t>×</a:t>
            </a:r>
            <a:r>
              <a:rPr lang="en-US" altLang="zh-CN" dirty="0">
                <a:solidFill>
                  <a:schemeClr val="tx1"/>
                </a:solidFill>
                <a:effectLst>
                  <a:outerShdw blurRad="38100" dist="19050" dir="2700000" algn="tl" rotWithShape="0">
                    <a:schemeClr val="dk1">
                      <a:alpha val="40000"/>
                    </a:schemeClr>
                  </a:outerShdw>
                </a:effectLst>
              </a:rPr>
              <a:t>25%=2144</a:t>
            </a:r>
            <a:r>
              <a:rPr lang="zh-CN" altLang="en-US" dirty="0">
                <a:solidFill>
                  <a:schemeClr val="tx1"/>
                </a:solidFill>
                <a:effectLst>
                  <a:outerShdw blurRad="38100" dist="19050" dir="2700000" algn="tl" rotWithShape="0">
                    <a:schemeClr val="dk1">
                      <a:alpha val="40000"/>
                    </a:schemeClr>
                  </a:outerShdw>
                </a:effectLst>
              </a:rPr>
              <a:t>元</a:t>
            </a:r>
            <a:r>
              <a:rPr lang="en-US" altLang="zh-CN" dirty="0">
                <a:solidFill>
                  <a:schemeClr val="tx1"/>
                </a:solidFill>
                <a:effectLst>
                  <a:outerShdw blurRad="38100" dist="19050" dir="2700000" algn="tl" rotWithShape="0">
                    <a:schemeClr val="dk1">
                      <a:alpha val="40000"/>
                    </a:schemeClr>
                  </a:outerShdw>
                </a:effectLst>
              </a:rPr>
              <a:t>)</a:t>
            </a:r>
          </a:p>
          <a:p>
            <a:pPr marL="285750" indent="-285750" algn="l">
              <a:buFont typeface="Arial" panose="020B0604020202020204" pitchFamily="34" charset="0"/>
              <a:buChar char="•"/>
            </a:pPr>
            <a:r>
              <a:rPr lang="zh-CN" altLang="en-US" dirty="0">
                <a:effectLst>
                  <a:outerShdw blurRad="38100" dist="19050" dir="2700000" algn="tl" rotWithShape="0">
                    <a:schemeClr val="dk1">
                      <a:alpha val="40000"/>
                    </a:schemeClr>
                  </a:outerShdw>
                </a:effectLst>
                <a:sym typeface="+mn-ea"/>
              </a:rPr>
              <a:t>基本医疗保险目录外：</a:t>
            </a:r>
            <a:endParaRPr lang="zh-CN" altLang="en-US" dirty="0">
              <a:solidFill>
                <a:schemeClr val="tx1"/>
              </a:solidFill>
              <a:effectLst>
                <a:outerShdw blurRad="38100" dist="19050" dir="2700000" algn="tl" rotWithShape="0">
                  <a:schemeClr val="dk1">
                    <a:alpha val="40000"/>
                  </a:schemeClr>
                </a:outerShdw>
              </a:effectLst>
            </a:endParaRPr>
          </a:p>
          <a:p>
            <a:pPr algn="l"/>
            <a:r>
              <a:rPr lang="en-US" altLang="zh-CN" dirty="0">
                <a:solidFill>
                  <a:srgbClr val="FF0000"/>
                </a:solidFill>
                <a:effectLst>
                  <a:outerShdw blurRad="38100" dist="19050" dir="2700000" algn="tl" rotWithShape="0">
                    <a:schemeClr val="dk1">
                      <a:alpha val="40000"/>
                    </a:schemeClr>
                  </a:outerShdw>
                </a:effectLst>
              </a:rPr>
              <a:t>  </a:t>
            </a:r>
            <a:r>
              <a:rPr lang="en-US" altLang="zh-CN" dirty="0">
                <a:solidFill>
                  <a:schemeClr val="accent6">
                    <a:lumMod val="75000"/>
                  </a:schemeClr>
                </a:solidFill>
                <a:effectLst>
                  <a:outerShdw blurRad="38100" dist="19050" dir="2700000" algn="tl" rotWithShape="0">
                    <a:schemeClr val="dk1">
                      <a:alpha val="40000"/>
                    </a:schemeClr>
                  </a:outerShdw>
                </a:effectLst>
              </a:rPr>
              <a:t>1431.48</a:t>
            </a:r>
            <a:r>
              <a:rPr lang="zh-CN" altLang="en-US" dirty="0">
                <a:solidFill>
                  <a:schemeClr val="accent6">
                    <a:lumMod val="75000"/>
                  </a:schemeClr>
                </a:solidFill>
                <a:effectLst>
                  <a:outerShdw blurRad="38100" dist="19050" dir="2700000" algn="tl" rotWithShape="0">
                    <a:schemeClr val="dk1">
                      <a:alpha val="40000"/>
                    </a:schemeClr>
                  </a:outerShdw>
                </a:effectLst>
              </a:rPr>
              <a:t>不足免赔额</a:t>
            </a:r>
            <a:r>
              <a:rPr lang="en-US" altLang="zh-CN" dirty="0" smtClean="0">
                <a:solidFill>
                  <a:schemeClr val="accent6">
                    <a:lumMod val="75000"/>
                  </a:schemeClr>
                </a:solidFill>
                <a:effectLst>
                  <a:outerShdw blurRad="38100" dist="19050" dir="2700000" algn="tl" rotWithShape="0">
                    <a:schemeClr val="dk1">
                      <a:alpha val="40000"/>
                    </a:schemeClr>
                  </a:outerShdw>
                </a:effectLst>
              </a:rPr>
              <a:t>2.2</a:t>
            </a:r>
            <a:r>
              <a:rPr lang="zh-CN" altLang="en-US" dirty="0" smtClean="0">
                <a:solidFill>
                  <a:schemeClr val="accent6">
                    <a:lumMod val="75000"/>
                  </a:schemeClr>
                </a:solidFill>
                <a:effectLst>
                  <a:outerShdw blurRad="38100" dist="19050" dir="2700000" algn="tl" rotWithShape="0">
                    <a:schemeClr val="dk1">
                      <a:alpha val="40000"/>
                    </a:schemeClr>
                  </a:outerShdw>
                </a:effectLst>
              </a:rPr>
              <a:t>万元</a:t>
            </a:r>
            <a:r>
              <a:rPr lang="zh-CN" altLang="en-US" dirty="0">
                <a:solidFill>
                  <a:schemeClr val="accent6">
                    <a:lumMod val="75000"/>
                  </a:schemeClr>
                </a:solidFill>
                <a:effectLst>
                  <a:outerShdw blurRad="38100" dist="19050" dir="2700000" algn="tl" rotWithShape="0">
                    <a:schemeClr val="dk1">
                      <a:alpha val="40000"/>
                    </a:schemeClr>
                  </a:outerShdw>
                </a:effectLst>
              </a:rPr>
              <a:t>不予赔付</a:t>
            </a:r>
            <a:endParaRPr lang="zh-CN" altLang="en-US" dirty="0">
              <a:solidFill>
                <a:srgbClr val="FF0000"/>
              </a:solidFill>
              <a:effectLst>
                <a:outerShdw blurRad="38100" dist="19050" dir="2700000" algn="tl" rotWithShape="0">
                  <a:schemeClr val="dk1">
                    <a:alpha val="40000"/>
                  </a:schemeClr>
                </a:outerShdw>
              </a:effectLst>
            </a:endParaRPr>
          </a:p>
          <a:p>
            <a:pPr marL="285750" indent="-285750" algn="l">
              <a:buFont typeface="Arial" panose="020B0604020202020204" pitchFamily="34" charset="0"/>
              <a:buChar char="•"/>
            </a:pPr>
            <a:r>
              <a:rPr lang="zh-CN" altLang="en-US" dirty="0">
                <a:solidFill>
                  <a:schemeClr val="tx1"/>
                </a:solidFill>
                <a:effectLst>
                  <a:outerShdw blurRad="38100" dist="19050" dir="2700000" algn="tl" rotWithShape="0">
                    <a:schemeClr val="dk1">
                      <a:alpha val="40000"/>
                    </a:schemeClr>
                  </a:outerShdw>
                </a:effectLst>
              </a:rPr>
              <a:t>无重大疾病赔付责任</a:t>
            </a:r>
            <a:endParaRPr lang="en-US" altLang="zh-CN" dirty="0">
              <a:solidFill>
                <a:schemeClr val="tx1"/>
              </a:solidFill>
            </a:endParaRPr>
          </a:p>
          <a:p>
            <a:pPr algn="l"/>
            <a:endParaRPr lang="en-US" altLang="zh-CN" sz="1600" dirty="0">
              <a:solidFill>
                <a:schemeClr val="tx1"/>
              </a:solidFill>
            </a:endParaRPr>
          </a:p>
        </p:txBody>
      </p:sp>
      <p:sp>
        <p:nvSpPr>
          <p:cNvPr id="9" name="矩形 8"/>
          <p:cNvSpPr/>
          <p:nvPr/>
        </p:nvSpPr>
        <p:spPr>
          <a:xfrm>
            <a:off x="440055" y="4213860"/>
            <a:ext cx="2808605" cy="201295"/>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248660" y="4079875"/>
            <a:ext cx="2118995" cy="191770"/>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82905" y="4983480"/>
            <a:ext cx="2865755" cy="201295"/>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73710" y="4213860"/>
            <a:ext cx="2741295" cy="182245"/>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215005" y="4079875"/>
            <a:ext cx="2152015" cy="191770"/>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07365" y="4801235"/>
            <a:ext cx="2741295" cy="182245"/>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卷形: 水平 2"/>
          <p:cNvSpPr/>
          <p:nvPr/>
        </p:nvSpPr>
        <p:spPr>
          <a:xfrm>
            <a:off x="5811520" y="129540"/>
            <a:ext cx="4954905"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5" name="文本框 4"/>
          <p:cNvSpPr txBox="1"/>
          <p:nvPr/>
        </p:nvSpPr>
        <p:spPr>
          <a:xfrm>
            <a:off x="5974715" y="258445"/>
            <a:ext cx="4627880" cy="398780"/>
          </a:xfrm>
          <a:prstGeom prst="rect">
            <a:avLst/>
          </a:prstGeom>
          <a:noFill/>
        </p:spPr>
        <p:txBody>
          <a:bodyPr wrap="square" rtlCol="0">
            <a:spAutoFit/>
          </a:bodyPr>
          <a:lstStyle/>
          <a:p>
            <a:r>
              <a:rPr lang="zh-CN" altLang="en-US" sz="2000" b="1">
                <a:solidFill>
                  <a:schemeClr val="bg1"/>
                </a:solidFill>
              </a:rPr>
              <a:t>互助医疗计算方法：参保</a:t>
            </a:r>
            <a:r>
              <a:rPr lang="en-US" altLang="zh-CN" sz="2000" b="1">
                <a:solidFill>
                  <a:schemeClr val="bg1"/>
                </a:solidFill>
              </a:rPr>
              <a:t>120</a:t>
            </a:r>
            <a:r>
              <a:rPr lang="zh-CN" altLang="en-US" sz="2000" b="1">
                <a:solidFill>
                  <a:schemeClr val="bg1"/>
                </a:solidFill>
              </a:rPr>
              <a:t>元</a:t>
            </a:r>
            <a:r>
              <a:rPr lang="en-US" altLang="zh-CN" sz="2000" b="1">
                <a:solidFill>
                  <a:schemeClr val="bg1"/>
                </a:solidFill>
              </a:rPr>
              <a:t>/</a:t>
            </a:r>
            <a:r>
              <a:rPr lang="zh-CN" altLang="en-US" sz="2000" b="1">
                <a:solidFill>
                  <a:schemeClr val="bg1"/>
                </a:solidFill>
              </a:rPr>
              <a:t>人</a:t>
            </a:r>
            <a:r>
              <a:rPr lang="en-US" altLang="zh-CN" sz="2000" b="1">
                <a:solidFill>
                  <a:schemeClr val="bg1"/>
                </a:solidFill>
              </a:rPr>
              <a:t>/</a:t>
            </a:r>
            <a:r>
              <a:rPr lang="zh-CN" altLang="en-US" sz="2000" b="1">
                <a:solidFill>
                  <a:schemeClr val="bg1"/>
                </a:solidFill>
              </a:rPr>
              <a:t>年</a:t>
            </a:r>
          </a:p>
        </p:txBody>
      </p:sp>
      <p:sp>
        <p:nvSpPr>
          <p:cNvPr id="19" name="圆角矩形 18"/>
          <p:cNvSpPr/>
          <p:nvPr/>
        </p:nvSpPr>
        <p:spPr>
          <a:xfrm>
            <a:off x="473710" y="4434205"/>
            <a:ext cx="2530475" cy="347345"/>
          </a:xfrm>
          <a:prstGeom prst="roundRect">
            <a:avLst/>
          </a:prstGeom>
          <a:noFill/>
          <a:ln w="28575">
            <a:solidFill>
              <a:schemeClr val="accent6">
                <a:lumMod val="75000"/>
              </a:schemeClr>
            </a:solidFill>
          </a:ln>
          <a:extLst>
            <a:ext uri="{909E8E84-426E-40DD-AFC4-6F175D3DCCD1}">
              <a14:hiddenFill xmlns=""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卷形: 水平 2"/>
          <p:cNvSpPr/>
          <p:nvPr/>
        </p:nvSpPr>
        <p:spPr>
          <a:xfrm>
            <a:off x="1217295" y="128270"/>
            <a:ext cx="3517900"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3" name="文本框 2"/>
          <p:cNvSpPr txBox="1"/>
          <p:nvPr/>
        </p:nvSpPr>
        <p:spPr>
          <a:xfrm>
            <a:off x="1396365" y="257175"/>
            <a:ext cx="3159760" cy="398780"/>
          </a:xfrm>
          <a:prstGeom prst="rect">
            <a:avLst/>
          </a:prstGeom>
          <a:noFill/>
        </p:spPr>
        <p:txBody>
          <a:bodyPr wrap="square" rtlCol="0">
            <a:spAutoFit/>
          </a:bodyPr>
          <a:lstStyle/>
          <a:p>
            <a:r>
              <a:rPr lang="zh-CN" sz="2000" b="1">
                <a:solidFill>
                  <a:schemeClr val="bg1"/>
                </a:solidFill>
              </a:rPr>
              <a:t>患重大疾病职工赔付情况：</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卷形: 水平 2"/>
          <p:cNvSpPr/>
          <p:nvPr/>
        </p:nvSpPr>
        <p:spPr>
          <a:xfrm>
            <a:off x="194945" y="1318260"/>
            <a:ext cx="4954905"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5" name="文本框 4"/>
          <p:cNvSpPr txBox="1"/>
          <p:nvPr/>
        </p:nvSpPr>
        <p:spPr>
          <a:xfrm>
            <a:off x="358140" y="1447800"/>
            <a:ext cx="4627880" cy="398780"/>
          </a:xfrm>
          <a:prstGeom prst="rect">
            <a:avLst/>
          </a:prstGeom>
          <a:noFill/>
        </p:spPr>
        <p:txBody>
          <a:bodyPr wrap="square" rtlCol="0">
            <a:spAutoFit/>
          </a:bodyPr>
          <a:lstStyle/>
          <a:p>
            <a:r>
              <a:rPr lang="zh-CN" altLang="en-US" sz="2000" b="1">
                <a:solidFill>
                  <a:schemeClr val="bg1"/>
                </a:solidFill>
              </a:rPr>
              <a:t>互助医疗计算方法：参保</a:t>
            </a:r>
            <a:r>
              <a:rPr lang="en-US" altLang="zh-CN" sz="2000" b="1">
                <a:solidFill>
                  <a:schemeClr val="bg1"/>
                </a:solidFill>
              </a:rPr>
              <a:t>120</a:t>
            </a:r>
            <a:r>
              <a:rPr lang="zh-CN" altLang="en-US" sz="2000" b="1">
                <a:solidFill>
                  <a:schemeClr val="bg1"/>
                </a:solidFill>
              </a:rPr>
              <a:t>元</a:t>
            </a:r>
            <a:r>
              <a:rPr lang="en-US" altLang="zh-CN" sz="2000" b="1">
                <a:solidFill>
                  <a:schemeClr val="bg1"/>
                </a:solidFill>
              </a:rPr>
              <a:t>/</a:t>
            </a:r>
            <a:r>
              <a:rPr lang="zh-CN" altLang="en-US" sz="2000" b="1">
                <a:solidFill>
                  <a:schemeClr val="bg1"/>
                </a:solidFill>
              </a:rPr>
              <a:t>人</a:t>
            </a:r>
            <a:r>
              <a:rPr lang="en-US" altLang="zh-CN" sz="2000" b="1">
                <a:solidFill>
                  <a:schemeClr val="bg1"/>
                </a:solidFill>
              </a:rPr>
              <a:t>/</a:t>
            </a:r>
            <a:r>
              <a:rPr lang="zh-CN" altLang="en-US" sz="2000" b="1">
                <a:solidFill>
                  <a:schemeClr val="bg1"/>
                </a:solidFill>
              </a:rPr>
              <a:t>年</a:t>
            </a:r>
          </a:p>
        </p:txBody>
      </p:sp>
      <p:sp>
        <p:nvSpPr>
          <p:cNvPr id="2" name="文本框 1"/>
          <p:cNvSpPr txBox="1"/>
          <p:nvPr/>
        </p:nvSpPr>
        <p:spPr>
          <a:xfrm>
            <a:off x="471170" y="2887345"/>
            <a:ext cx="4514850" cy="706755"/>
          </a:xfrm>
          <a:prstGeom prst="rect">
            <a:avLst/>
          </a:prstGeom>
          <a:noFill/>
        </p:spPr>
        <p:txBody>
          <a:bodyPr wrap="square" rtlCol="0">
            <a:spAutoFit/>
          </a:bodyPr>
          <a:lstStyle/>
          <a:p>
            <a:r>
              <a:rPr lang="zh-CN" altLang="en-US" sz="2400" b="1">
                <a:solidFill>
                  <a:srgbClr val="FF0000"/>
                </a:solidFill>
              </a:rPr>
              <a:t>重大疾病赔付</a:t>
            </a:r>
            <a:r>
              <a:rPr lang="zh-CN" altLang="en-US" sz="2400">
                <a:solidFill>
                  <a:srgbClr val="FF0000"/>
                </a:solidFill>
              </a:rPr>
              <a:t>：</a:t>
            </a:r>
            <a:r>
              <a:rPr lang="en-US" altLang="zh-CN" sz="4000" b="1">
                <a:solidFill>
                  <a:srgbClr val="FF0000"/>
                </a:solidFill>
              </a:rPr>
              <a:t>10000</a:t>
            </a:r>
            <a:r>
              <a:rPr lang="zh-CN" altLang="en-US" sz="4000" b="1">
                <a:solidFill>
                  <a:srgbClr val="FF0000"/>
                </a:solidFill>
              </a:rPr>
              <a:t>元</a:t>
            </a:r>
          </a:p>
        </p:txBody>
      </p:sp>
      <p:sp>
        <p:nvSpPr>
          <p:cNvPr id="18" name="卷形: 水平 2"/>
          <p:cNvSpPr/>
          <p:nvPr/>
        </p:nvSpPr>
        <p:spPr>
          <a:xfrm>
            <a:off x="6242050" y="1318260"/>
            <a:ext cx="5340350" cy="657225"/>
          </a:xfrm>
          <a:prstGeom prst="horizontalScroll">
            <a:avLst>
              <a:gd name="adj" fmla="val 17896"/>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7" name="文本框 6"/>
          <p:cNvSpPr txBox="1"/>
          <p:nvPr/>
        </p:nvSpPr>
        <p:spPr>
          <a:xfrm>
            <a:off x="6497955" y="1447800"/>
            <a:ext cx="4875898" cy="400110"/>
          </a:xfrm>
          <a:prstGeom prst="rect">
            <a:avLst/>
          </a:prstGeom>
          <a:noFill/>
        </p:spPr>
        <p:txBody>
          <a:bodyPr wrap="square" rtlCol="0">
            <a:spAutoFit/>
          </a:bodyPr>
          <a:lstStyle/>
          <a:p>
            <a:r>
              <a:rPr lang="zh-CN" altLang="en-US" sz="2000" b="1" dirty="0">
                <a:solidFill>
                  <a:schemeClr val="bg1"/>
                </a:solidFill>
                <a:sym typeface="+mn-ea"/>
              </a:rPr>
              <a:t>社会某</a:t>
            </a:r>
            <a:r>
              <a:rPr lang="zh-CN" altLang="en-US" sz="2000" b="1" dirty="0" smtClean="0">
                <a:solidFill>
                  <a:schemeClr val="bg1"/>
                </a:solidFill>
                <a:sym typeface="+mn-ea"/>
              </a:rPr>
              <a:t>保险</a:t>
            </a:r>
            <a:r>
              <a:rPr lang="zh-CN" altLang="en-US" sz="2000" b="1" dirty="0" smtClean="0">
                <a:solidFill>
                  <a:schemeClr val="bg1"/>
                </a:solidFill>
              </a:rPr>
              <a:t>计</a:t>
            </a:r>
            <a:r>
              <a:rPr lang="zh-CN" altLang="en-US" sz="2000" b="1" dirty="0">
                <a:solidFill>
                  <a:schemeClr val="bg1"/>
                </a:solidFill>
              </a:rPr>
              <a:t>算方法：参保</a:t>
            </a:r>
            <a:r>
              <a:rPr lang="en-US" altLang="zh-CN" sz="2000" b="1" dirty="0" smtClean="0">
                <a:solidFill>
                  <a:schemeClr val="bg1"/>
                </a:solidFill>
              </a:rPr>
              <a:t>99-200/</a:t>
            </a:r>
            <a:r>
              <a:rPr lang="zh-CN" altLang="en-US" sz="2000" b="1" dirty="0">
                <a:solidFill>
                  <a:schemeClr val="bg1"/>
                </a:solidFill>
              </a:rPr>
              <a:t>人</a:t>
            </a:r>
            <a:r>
              <a:rPr lang="en-US" altLang="zh-CN" sz="2000" b="1" dirty="0">
                <a:solidFill>
                  <a:schemeClr val="bg1"/>
                </a:solidFill>
              </a:rPr>
              <a:t>/</a:t>
            </a:r>
            <a:r>
              <a:rPr lang="zh-CN" altLang="en-US" sz="2000" b="1" dirty="0">
                <a:solidFill>
                  <a:schemeClr val="bg1"/>
                </a:solidFill>
              </a:rPr>
              <a:t>年</a:t>
            </a:r>
          </a:p>
        </p:txBody>
      </p:sp>
      <p:sp>
        <p:nvSpPr>
          <p:cNvPr id="6" name="文本框 5"/>
          <p:cNvSpPr txBox="1"/>
          <p:nvPr/>
        </p:nvSpPr>
        <p:spPr>
          <a:xfrm>
            <a:off x="471170" y="2038985"/>
            <a:ext cx="2224405" cy="829945"/>
          </a:xfrm>
          <a:prstGeom prst="rect">
            <a:avLst/>
          </a:prstGeom>
          <a:noFill/>
        </p:spPr>
        <p:txBody>
          <a:bodyPr wrap="square" rtlCol="0">
            <a:spAutoFit/>
          </a:bodyPr>
          <a:lstStyle/>
          <a:p>
            <a:r>
              <a:rPr lang="zh-CN" altLang="en-US" sz="2400" b="1">
                <a:solidFill>
                  <a:srgbClr val="FF0000"/>
                </a:solidFill>
              </a:rPr>
              <a:t>基本医疗保险</a:t>
            </a:r>
            <a:r>
              <a:rPr lang="en-US" altLang="zh-CN" sz="2400" b="1">
                <a:solidFill>
                  <a:srgbClr val="FF0000"/>
                </a:solidFill>
              </a:rPr>
              <a:t>   </a:t>
            </a:r>
            <a:r>
              <a:rPr lang="zh-CN" altLang="en-US" sz="2400" b="1">
                <a:solidFill>
                  <a:srgbClr val="FF0000"/>
                </a:solidFill>
              </a:rPr>
              <a:t>目录内赔付</a:t>
            </a:r>
            <a:r>
              <a:rPr lang="en-US" altLang="zh-CN" sz="2400" b="1">
                <a:solidFill>
                  <a:srgbClr val="FF0000"/>
                </a:solidFill>
              </a:rPr>
              <a:t>  </a:t>
            </a:r>
            <a:r>
              <a:rPr lang="zh-CN" altLang="en-US" sz="2400">
                <a:solidFill>
                  <a:srgbClr val="FF0000"/>
                </a:solidFill>
              </a:rPr>
              <a:t>：</a:t>
            </a:r>
            <a:endParaRPr lang="zh-CN" altLang="en-US" sz="4000" b="1">
              <a:solidFill>
                <a:srgbClr val="FF0000"/>
              </a:solidFill>
            </a:endParaRPr>
          </a:p>
        </p:txBody>
      </p:sp>
      <p:sp>
        <p:nvSpPr>
          <p:cNvPr id="8" name="文本框 7"/>
          <p:cNvSpPr txBox="1"/>
          <p:nvPr/>
        </p:nvSpPr>
        <p:spPr>
          <a:xfrm>
            <a:off x="2811145" y="2108835"/>
            <a:ext cx="1569085" cy="645160"/>
          </a:xfrm>
          <a:prstGeom prst="rect">
            <a:avLst/>
          </a:prstGeom>
          <a:noFill/>
        </p:spPr>
        <p:txBody>
          <a:bodyPr wrap="none" rtlCol="0">
            <a:spAutoFit/>
          </a:bodyPr>
          <a:lstStyle/>
          <a:p>
            <a:r>
              <a:rPr lang="en-US" altLang="zh-CN" sz="3600" b="1">
                <a:solidFill>
                  <a:srgbClr val="FF0000"/>
                </a:solidFill>
              </a:rPr>
              <a:t>3146</a:t>
            </a:r>
            <a:r>
              <a:rPr lang="zh-CN" altLang="en-US" sz="3600" b="1">
                <a:solidFill>
                  <a:srgbClr val="FF0000"/>
                </a:solidFill>
              </a:rPr>
              <a:t>元</a:t>
            </a:r>
          </a:p>
        </p:txBody>
      </p:sp>
      <p:cxnSp>
        <p:nvCxnSpPr>
          <p:cNvPr id="9" name="直接连接符 8"/>
          <p:cNvCxnSpPr/>
          <p:nvPr/>
        </p:nvCxnSpPr>
        <p:spPr>
          <a:xfrm flipV="1">
            <a:off x="95250" y="3664585"/>
            <a:ext cx="5154295" cy="23495"/>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0" name="文本框 9"/>
          <p:cNvSpPr txBox="1"/>
          <p:nvPr/>
        </p:nvSpPr>
        <p:spPr>
          <a:xfrm>
            <a:off x="471170" y="3925570"/>
            <a:ext cx="4093210" cy="706755"/>
          </a:xfrm>
          <a:prstGeom prst="rect">
            <a:avLst/>
          </a:prstGeom>
          <a:noFill/>
        </p:spPr>
        <p:txBody>
          <a:bodyPr wrap="square" rtlCol="0">
            <a:spAutoFit/>
          </a:bodyPr>
          <a:lstStyle/>
          <a:p>
            <a:r>
              <a:rPr lang="zh-CN" altLang="en-US" sz="4000">
                <a:solidFill>
                  <a:srgbClr val="FF0000"/>
                </a:solidFill>
              </a:rPr>
              <a:t>共赔付：</a:t>
            </a:r>
            <a:r>
              <a:rPr lang="en-US" altLang="zh-CN" sz="4000">
                <a:solidFill>
                  <a:srgbClr val="FF0000"/>
                </a:solidFill>
              </a:rPr>
              <a:t>13146</a:t>
            </a:r>
            <a:r>
              <a:rPr lang="zh-CN" altLang="en-US" sz="4000">
                <a:solidFill>
                  <a:srgbClr val="FF0000"/>
                </a:solidFill>
              </a:rPr>
              <a:t>元</a:t>
            </a:r>
          </a:p>
        </p:txBody>
      </p:sp>
      <p:sp>
        <p:nvSpPr>
          <p:cNvPr id="11" name="文本框 10"/>
          <p:cNvSpPr txBox="1"/>
          <p:nvPr/>
        </p:nvSpPr>
        <p:spPr>
          <a:xfrm>
            <a:off x="6635115" y="2391410"/>
            <a:ext cx="2224405" cy="829945"/>
          </a:xfrm>
          <a:prstGeom prst="rect">
            <a:avLst/>
          </a:prstGeom>
          <a:noFill/>
        </p:spPr>
        <p:txBody>
          <a:bodyPr wrap="square" rtlCol="0">
            <a:spAutoFit/>
          </a:bodyPr>
          <a:lstStyle/>
          <a:p>
            <a:r>
              <a:rPr lang="zh-CN" altLang="en-US" sz="2400" b="1">
                <a:solidFill>
                  <a:schemeClr val="accent6">
                    <a:lumMod val="75000"/>
                  </a:schemeClr>
                </a:solidFill>
              </a:rPr>
              <a:t>基本医疗保险</a:t>
            </a:r>
            <a:r>
              <a:rPr lang="en-US" altLang="zh-CN" sz="2400" b="1">
                <a:solidFill>
                  <a:schemeClr val="accent6">
                    <a:lumMod val="75000"/>
                  </a:schemeClr>
                </a:solidFill>
              </a:rPr>
              <a:t> </a:t>
            </a:r>
            <a:r>
              <a:rPr lang="zh-CN" altLang="en-US" sz="2400" b="1">
                <a:solidFill>
                  <a:schemeClr val="accent6">
                    <a:lumMod val="75000"/>
                  </a:schemeClr>
                </a:solidFill>
              </a:rPr>
              <a:t>目录内赔付</a:t>
            </a:r>
            <a:r>
              <a:rPr lang="en-US" altLang="zh-CN" sz="2400" b="1">
                <a:solidFill>
                  <a:schemeClr val="accent6">
                    <a:lumMod val="75000"/>
                  </a:schemeClr>
                </a:solidFill>
              </a:rPr>
              <a:t>   </a:t>
            </a:r>
            <a:r>
              <a:rPr lang="zh-CN" altLang="en-US" sz="2400">
                <a:solidFill>
                  <a:schemeClr val="accent6">
                    <a:lumMod val="75000"/>
                  </a:schemeClr>
                </a:solidFill>
              </a:rPr>
              <a:t>：</a:t>
            </a:r>
            <a:endParaRPr lang="zh-CN" altLang="en-US" sz="2400" b="1">
              <a:solidFill>
                <a:schemeClr val="accent6">
                  <a:lumMod val="75000"/>
                </a:schemeClr>
              </a:solidFill>
            </a:endParaRPr>
          </a:p>
        </p:txBody>
      </p:sp>
      <p:sp>
        <p:nvSpPr>
          <p:cNvPr id="12" name="文本框 11"/>
          <p:cNvSpPr txBox="1"/>
          <p:nvPr/>
        </p:nvSpPr>
        <p:spPr>
          <a:xfrm>
            <a:off x="8926830" y="2514600"/>
            <a:ext cx="1414145" cy="583565"/>
          </a:xfrm>
          <a:prstGeom prst="rect">
            <a:avLst/>
          </a:prstGeom>
          <a:noFill/>
        </p:spPr>
        <p:txBody>
          <a:bodyPr wrap="none" rtlCol="0" anchor="t">
            <a:spAutoFit/>
          </a:bodyPr>
          <a:lstStyle/>
          <a:p>
            <a:r>
              <a:rPr lang="en-US" altLang="zh-CN" sz="3200" b="1">
                <a:solidFill>
                  <a:schemeClr val="accent6">
                    <a:lumMod val="75000"/>
                  </a:schemeClr>
                </a:solidFill>
                <a:sym typeface="+mn-ea"/>
              </a:rPr>
              <a:t>6002</a:t>
            </a:r>
            <a:r>
              <a:rPr lang="zh-CN" altLang="en-US" sz="3200" b="1">
                <a:solidFill>
                  <a:schemeClr val="accent6">
                    <a:lumMod val="75000"/>
                  </a:schemeClr>
                </a:solidFill>
                <a:sym typeface="+mn-ea"/>
              </a:rPr>
              <a:t>元</a:t>
            </a:r>
          </a:p>
        </p:txBody>
      </p:sp>
      <p:cxnSp>
        <p:nvCxnSpPr>
          <p:cNvPr id="13" name="直接连接符 12"/>
          <p:cNvCxnSpPr/>
          <p:nvPr/>
        </p:nvCxnSpPr>
        <p:spPr>
          <a:xfrm flipV="1">
            <a:off x="6104255" y="3636010"/>
            <a:ext cx="5154295" cy="23495"/>
          </a:xfrm>
          <a:prstGeom prst="line">
            <a:avLst/>
          </a:prstGeom>
          <a:ln w="762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4" name="文本框 13"/>
          <p:cNvSpPr txBox="1"/>
          <p:nvPr/>
        </p:nvSpPr>
        <p:spPr>
          <a:xfrm>
            <a:off x="6672580" y="3925570"/>
            <a:ext cx="4093210" cy="706755"/>
          </a:xfrm>
          <a:prstGeom prst="rect">
            <a:avLst/>
          </a:prstGeom>
          <a:noFill/>
        </p:spPr>
        <p:txBody>
          <a:bodyPr wrap="square" rtlCol="0">
            <a:spAutoFit/>
          </a:bodyPr>
          <a:lstStyle/>
          <a:p>
            <a:r>
              <a:rPr lang="zh-CN" altLang="en-US" sz="4000">
                <a:solidFill>
                  <a:schemeClr val="accent6">
                    <a:lumMod val="75000"/>
                  </a:schemeClr>
                </a:solidFill>
              </a:rPr>
              <a:t>共赔付：</a:t>
            </a:r>
            <a:r>
              <a:rPr lang="en-US" altLang="zh-CN" sz="4000">
                <a:solidFill>
                  <a:schemeClr val="accent6">
                    <a:lumMod val="75000"/>
                  </a:schemeClr>
                </a:solidFill>
              </a:rPr>
              <a:t>6002</a:t>
            </a:r>
            <a:r>
              <a:rPr lang="zh-CN" altLang="en-US" sz="4000">
                <a:solidFill>
                  <a:schemeClr val="accent6">
                    <a:lumMod val="75000"/>
                  </a:schemeClr>
                </a:solidFill>
              </a:rPr>
              <a:t>元</a:t>
            </a:r>
          </a:p>
        </p:txBody>
      </p:sp>
      <p:sp>
        <p:nvSpPr>
          <p:cNvPr id="15" name="文本框 14"/>
          <p:cNvSpPr txBox="1"/>
          <p:nvPr/>
        </p:nvSpPr>
        <p:spPr>
          <a:xfrm>
            <a:off x="471170" y="5448935"/>
            <a:ext cx="6096000" cy="147637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sym typeface="+mn-ea"/>
              </a:rPr>
              <a:t>互助医疗与商险不发生冲突，商险报后可再次报销，</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zh-CN" altLang="en-US" dirty="0">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solidFill>
                  <a:schemeClr val="tx1"/>
                </a:solidFill>
                <a:sym typeface="+mn-ea"/>
              </a:rPr>
              <a:t>社会某</a:t>
            </a:r>
            <a:r>
              <a:rPr lang="zh-CN" altLang="en-US" dirty="0" smtClean="0">
                <a:solidFill>
                  <a:schemeClr val="tx1"/>
                </a:solidFill>
                <a:sym typeface="+mn-ea"/>
              </a:rPr>
              <a:t>保险</a:t>
            </a:r>
            <a:r>
              <a:rPr lang="zh-CN" altLang="en-US" dirty="0" smtClean="0">
                <a:sym typeface="+mn-ea"/>
              </a:rPr>
              <a:t>如</a:t>
            </a:r>
            <a:r>
              <a:rPr lang="zh-CN" altLang="en-US" dirty="0">
                <a:sym typeface="+mn-ea"/>
              </a:rPr>
              <a:t>果有商险需把商险报销金额扣除后再报销</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3" name="文本框 2"/>
          <p:cNvSpPr txBox="1"/>
          <p:nvPr/>
        </p:nvSpPr>
        <p:spPr>
          <a:xfrm>
            <a:off x="6407150" y="4632325"/>
            <a:ext cx="5339715" cy="368300"/>
          </a:xfrm>
          <a:prstGeom prst="rect">
            <a:avLst/>
          </a:prstGeom>
          <a:noFill/>
        </p:spPr>
        <p:txBody>
          <a:bodyPr wrap="none" rtlCol="0" anchor="t">
            <a:spAutoFit/>
          </a:bodyPr>
          <a:lstStyle/>
          <a:p>
            <a:pPr algn="l"/>
            <a:r>
              <a:rPr lang="zh-CN" altLang="en-US">
                <a:effectLst>
                  <a:outerShdw blurRad="38100" dist="19050" dir="2700000" algn="tl" rotWithShape="0">
                    <a:schemeClr val="dk1">
                      <a:alpha val="40000"/>
                    </a:schemeClr>
                  </a:outerShdw>
                </a:effectLst>
                <a:sym typeface="+mn-ea"/>
              </a:rPr>
              <a:t>（如既往人群按</a:t>
            </a:r>
            <a:r>
              <a:rPr lang="en-US" altLang="zh-CN">
                <a:effectLst>
                  <a:outerShdw blurRad="38100" dist="19050" dir="2700000" algn="tl" rotWithShape="0">
                    <a:schemeClr val="dk1">
                      <a:alpha val="40000"/>
                    </a:schemeClr>
                  </a:outerShdw>
                </a:effectLst>
                <a:sym typeface="+mn-ea"/>
              </a:rPr>
              <a:t>25%</a:t>
            </a:r>
            <a:r>
              <a:rPr lang="zh-CN" altLang="en-US">
                <a:effectLst>
                  <a:outerShdw blurRad="38100" dist="19050" dir="2700000" algn="tl" rotWithShape="0">
                    <a:schemeClr val="dk1">
                      <a:alpha val="40000"/>
                    </a:schemeClr>
                  </a:outerShdw>
                </a:effectLst>
                <a:sym typeface="+mn-ea"/>
              </a:rPr>
              <a:t>赔付，即</a:t>
            </a:r>
            <a:r>
              <a:rPr lang="en-US" altLang="zh-CN">
                <a:effectLst>
                  <a:outerShdw blurRad="38100" dist="19050" dir="2700000" algn="tl" rotWithShape="0">
                    <a:schemeClr val="dk1">
                      <a:alpha val="40000"/>
                    </a:schemeClr>
                  </a:outerShdw>
                </a:effectLst>
                <a:sym typeface="+mn-ea"/>
              </a:rPr>
              <a:t>8573.77</a:t>
            </a:r>
            <a:r>
              <a:rPr lang="zh-CN" altLang="en-US">
                <a:effectLst>
                  <a:outerShdw blurRad="38100" dist="19050" dir="2700000" algn="tl" rotWithShape="0">
                    <a:schemeClr val="dk1">
                      <a:alpha val="40000"/>
                    </a:schemeClr>
                  </a:outerShdw>
                </a:effectLst>
                <a:sym typeface="+mn-ea"/>
              </a:rPr>
              <a:t>×</a:t>
            </a:r>
            <a:r>
              <a:rPr lang="en-US" altLang="zh-CN">
                <a:effectLst>
                  <a:outerShdw blurRad="38100" dist="19050" dir="2700000" algn="tl" rotWithShape="0">
                    <a:schemeClr val="dk1">
                      <a:alpha val="40000"/>
                    </a:schemeClr>
                  </a:outerShdw>
                </a:effectLst>
                <a:sym typeface="+mn-ea"/>
              </a:rPr>
              <a:t>25%=2144</a:t>
            </a:r>
            <a:r>
              <a:rPr lang="zh-CN" altLang="en-US">
                <a:effectLst>
                  <a:outerShdw blurRad="38100" dist="19050" dir="2700000" algn="tl" rotWithShape="0">
                    <a:schemeClr val="dk1">
                      <a:alpha val="40000"/>
                    </a:schemeClr>
                  </a:outerShdw>
                </a:effectLst>
                <a:sym typeface="+mn-ea"/>
              </a:rPr>
              <a:t>元</a:t>
            </a:r>
            <a:r>
              <a:rPr lang="en-US" altLang="zh-CN">
                <a:effectLst>
                  <a:outerShdw blurRad="38100" dist="19050" dir="2700000" algn="tl" rotWithShape="0">
                    <a:schemeClr val="dk1">
                      <a:alpha val="40000"/>
                    </a:schemeClr>
                  </a:outerShdw>
                </a:effectLst>
                <a:sym typeface="+mn-ea"/>
              </a:rPr>
              <a:t>)</a:t>
            </a:r>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811520" y="923290"/>
            <a:ext cx="6323965" cy="2830195"/>
          </a:xfrm>
          <a:prstGeom prst="rect">
            <a:avLst/>
          </a:prstGeom>
          <a:noFill/>
        </p:spPr>
        <p:txBody>
          <a:bodyPr wrap="square" rtlCol="0">
            <a:spAutoFit/>
          </a:bodyPr>
          <a:lstStyle/>
          <a:p>
            <a:pPr marL="285750" indent="-285750">
              <a:buFont typeface="Wingdings" panose="05000000000000000000" charset="0"/>
              <a:buChar char="Ø"/>
            </a:pPr>
            <a:r>
              <a:rPr lang="zh-CN" altLang="en-US" sz="2000" dirty="0">
                <a:solidFill>
                  <a:schemeClr val="tx1"/>
                </a:solidFill>
                <a:effectLst>
                  <a:outerShdw blurRad="38100" dist="19050" dir="2700000" algn="tl" rotWithShape="0">
                    <a:schemeClr val="dk1">
                      <a:alpha val="40000"/>
                    </a:schemeClr>
                  </a:outerShdw>
                </a:effectLst>
              </a:rPr>
              <a:t>基本医疗保险目录内：</a:t>
            </a:r>
            <a:endParaRPr lang="zh-CN" altLang="en-US" sz="2000" dirty="0">
              <a:solidFill>
                <a:schemeClr val="tx1"/>
              </a:solidFill>
            </a:endParaRPr>
          </a:p>
          <a:p>
            <a:endParaRPr lang="zh-CN" altLang="en-US" dirty="0">
              <a:solidFill>
                <a:srgbClr val="FF0000"/>
              </a:solidFill>
            </a:endParaRPr>
          </a:p>
          <a:p>
            <a:r>
              <a:rPr lang="zh-CN" altLang="en-US" dirty="0">
                <a:solidFill>
                  <a:srgbClr val="FF0000"/>
                </a:solidFill>
              </a:rPr>
              <a:t>符合医保范围内金额</a:t>
            </a:r>
            <a:r>
              <a:rPr lang="en-US" altLang="zh-CN" dirty="0">
                <a:solidFill>
                  <a:srgbClr val="FF0000"/>
                </a:solidFill>
              </a:rPr>
              <a:t>14275.78-</a:t>
            </a:r>
            <a:r>
              <a:rPr lang="zh-CN" altLang="en-US" dirty="0">
                <a:solidFill>
                  <a:srgbClr val="FF0000"/>
                </a:solidFill>
              </a:rPr>
              <a:t>统筹基金支付</a:t>
            </a:r>
            <a:r>
              <a:rPr lang="en-US" altLang="zh-CN" dirty="0">
                <a:solidFill>
                  <a:srgbClr val="FF0000"/>
                </a:solidFill>
              </a:rPr>
              <a:t>12200.2-</a:t>
            </a:r>
            <a:r>
              <a:rPr lang="zh-CN" altLang="en-US" dirty="0">
                <a:solidFill>
                  <a:srgbClr val="FF0000"/>
                </a:solidFill>
              </a:rPr>
              <a:t>起付线</a:t>
            </a:r>
            <a:r>
              <a:rPr lang="en-US" altLang="zh-CN" dirty="0">
                <a:solidFill>
                  <a:srgbClr val="FF0000"/>
                </a:solidFill>
              </a:rPr>
              <a:t>720=</a:t>
            </a:r>
            <a:r>
              <a:rPr lang="zh-CN" altLang="en-US" dirty="0">
                <a:solidFill>
                  <a:srgbClr val="FF0000"/>
                </a:solidFill>
              </a:rPr>
              <a:t>医保内个人自付</a:t>
            </a:r>
            <a:r>
              <a:rPr lang="en-US" altLang="zh-CN" dirty="0">
                <a:solidFill>
                  <a:srgbClr val="FF0000"/>
                </a:solidFill>
              </a:rPr>
              <a:t>1355.58</a:t>
            </a:r>
            <a:r>
              <a:rPr lang="zh-CN" altLang="en-US" dirty="0">
                <a:solidFill>
                  <a:srgbClr val="FF0000"/>
                </a:solidFill>
              </a:rPr>
              <a:t>×报销比例</a:t>
            </a:r>
            <a:r>
              <a:rPr lang="en-US" altLang="zh-CN" dirty="0">
                <a:solidFill>
                  <a:srgbClr val="FF0000"/>
                </a:solidFill>
              </a:rPr>
              <a:t>60%=</a:t>
            </a:r>
            <a:r>
              <a:rPr lang="zh-CN" altLang="en-US" sz="2800" b="1" dirty="0">
                <a:solidFill>
                  <a:srgbClr val="FF0000"/>
                </a:solidFill>
              </a:rPr>
              <a:t>赔付互助金金额</a:t>
            </a:r>
            <a:r>
              <a:rPr lang="en-US" altLang="zh-CN" sz="2800" b="1" dirty="0">
                <a:solidFill>
                  <a:srgbClr val="FF0000"/>
                </a:solidFill>
              </a:rPr>
              <a:t>814</a:t>
            </a:r>
            <a:r>
              <a:rPr lang="zh-CN" altLang="en-US" sz="2800" b="1" dirty="0">
                <a:solidFill>
                  <a:srgbClr val="FF0000"/>
                </a:solidFill>
              </a:rPr>
              <a:t>元。</a:t>
            </a:r>
            <a:endParaRPr lang="zh-CN" altLang="en-US" sz="2800" b="1" dirty="0">
              <a:solidFill>
                <a:schemeClr val="tx1"/>
              </a:solidFill>
            </a:endParaRPr>
          </a:p>
          <a:p>
            <a:r>
              <a:rPr lang="zh-CN" altLang="en-US" sz="1600" dirty="0"/>
              <a:t>（互助金金额不超过统筹报销额的</a:t>
            </a:r>
            <a:r>
              <a:rPr lang="en-US" altLang="zh-CN" sz="1600" dirty="0"/>
              <a:t>20%</a:t>
            </a:r>
            <a:r>
              <a:rPr lang="zh-CN" altLang="en-US" sz="1600" dirty="0"/>
              <a:t>，即</a:t>
            </a:r>
            <a:r>
              <a:rPr lang="en-US" altLang="zh-CN" sz="1600" dirty="0"/>
              <a:t>12200.2</a:t>
            </a:r>
            <a:r>
              <a:rPr lang="zh-CN" altLang="en-US" sz="1600" dirty="0"/>
              <a:t>×</a:t>
            </a:r>
            <a:r>
              <a:rPr lang="en-US" altLang="zh-CN" sz="1600" dirty="0"/>
              <a:t>20%=2441</a:t>
            </a:r>
            <a:r>
              <a:rPr lang="zh-CN" altLang="en-US" sz="1600" dirty="0"/>
              <a:t>元）</a:t>
            </a:r>
            <a:endParaRPr lang="zh-CN" altLang="en-US" dirty="0">
              <a:effectLst>
                <a:outerShdw blurRad="38100" dist="19050" dir="2700000" algn="tl" rotWithShape="0">
                  <a:schemeClr val="dk1">
                    <a:alpha val="40000"/>
                  </a:schemeClr>
                </a:outerShdw>
              </a:effectLst>
              <a:sym typeface="+mn-ea"/>
            </a:endParaRPr>
          </a:p>
          <a:p>
            <a:pPr marL="285750" indent="-285750">
              <a:buFont typeface="Wingdings" panose="05000000000000000000" charset="0"/>
              <a:buChar char="Ø"/>
            </a:pPr>
            <a:r>
              <a:rPr lang="zh-CN" altLang="en-US" dirty="0">
                <a:effectLst>
                  <a:outerShdw blurRad="38100" dist="19050" dir="2700000" algn="tl" rotWithShape="0">
                    <a:schemeClr val="dk1">
                      <a:alpha val="40000"/>
                    </a:schemeClr>
                  </a:outerShdw>
                </a:effectLst>
                <a:sym typeface="+mn-ea"/>
              </a:rPr>
              <a:t>基本医疗保险目录外：</a:t>
            </a:r>
            <a:endParaRPr lang="zh-CN" altLang="en-US" dirty="0">
              <a:solidFill>
                <a:schemeClr val="tx1"/>
              </a:solidFill>
              <a:effectLst>
                <a:outerShdw blurRad="38100" dist="19050" dir="2700000" algn="tl" rotWithShape="0">
                  <a:schemeClr val="dk1">
                    <a:alpha val="40000"/>
                  </a:schemeClr>
                </a:outerShdw>
              </a:effectLst>
            </a:endParaRPr>
          </a:p>
          <a:p>
            <a:pPr indent="0">
              <a:buFont typeface="Wingdings" panose="05000000000000000000" charset="0"/>
              <a:buNone/>
            </a:pPr>
            <a:r>
              <a:rPr lang="zh-CN" altLang="en-US" sz="1600" dirty="0">
                <a:solidFill>
                  <a:srgbClr val="FF0000"/>
                </a:solidFill>
                <a:effectLst>
                  <a:outerShdw blurRad="38100" dist="19050" dir="2700000" algn="tl" rotWithShape="0">
                    <a:schemeClr val="dk1">
                      <a:alpha val="40000"/>
                    </a:schemeClr>
                  </a:outerShdw>
                </a:effectLst>
              </a:rPr>
              <a:t>不予赔付</a:t>
            </a:r>
          </a:p>
          <a:p>
            <a:pPr indent="0">
              <a:buFont typeface="Wingdings" panose="05000000000000000000" charset="0"/>
              <a:buNone/>
            </a:pPr>
            <a:endParaRPr lang="zh-CN" altLang="en-US" sz="1600" dirty="0">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5811520" y="4063365"/>
            <a:ext cx="6123940" cy="1999615"/>
          </a:xfrm>
          <a:prstGeom prst="rect">
            <a:avLst/>
          </a:prstGeom>
          <a:noFill/>
        </p:spPr>
        <p:txBody>
          <a:bodyPr wrap="square" rtlCol="0">
            <a:spAutoFit/>
          </a:bodyPr>
          <a:lstStyle/>
          <a:p>
            <a:pPr marL="285750" indent="-285750" algn="l">
              <a:buFont typeface="Arial" panose="020B0604020202020204" pitchFamily="34" charset="0"/>
              <a:buChar char="•"/>
            </a:pPr>
            <a:r>
              <a:rPr lang="zh-CN" altLang="en-US" dirty="0">
                <a:solidFill>
                  <a:schemeClr val="tx1"/>
                </a:solidFill>
                <a:effectLst>
                  <a:outerShdw blurRad="38100" dist="19050" dir="2700000" algn="tl" rotWithShape="0">
                    <a:schemeClr val="dk1">
                      <a:alpha val="40000"/>
                    </a:schemeClr>
                  </a:outerShdw>
                </a:effectLst>
                <a:sym typeface="+mn-ea"/>
              </a:rPr>
              <a:t>基本医疗保险目录内：</a:t>
            </a:r>
            <a:endParaRPr lang="zh-CN" altLang="en-US" dirty="0">
              <a:solidFill>
                <a:schemeClr val="tx1"/>
              </a:solidFill>
            </a:endParaRPr>
          </a:p>
          <a:p>
            <a:pPr algn="l"/>
            <a:r>
              <a:rPr lang="en-US" altLang="zh-CN" dirty="0">
                <a:solidFill>
                  <a:srgbClr val="FF0000"/>
                </a:solidFill>
              </a:rPr>
              <a:t> </a:t>
            </a:r>
            <a:r>
              <a:rPr lang="zh-CN" altLang="en-US" dirty="0">
                <a:solidFill>
                  <a:schemeClr val="accent6">
                    <a:lumMod val="75000"/>
                  </a:schemeClr>
                </a:solidFill>
              </a:rPr>
              <a:t>符合医保范围内金额</a:t>
            </a:r>
            <a:r>
              <a:rPr lang="en-US" altLang="zh-CN" dirty="0">
                <a:solidFill>
                  <a:schemeClr val="accent6">
                    <a:lumMod val="75000"/>
                  </a:schemeClr>
                </a:solidFill>
              </a:rPr>
              <a:t>14275.78-</a:t>
            </a:r>
            <a:r>
              <a:rPr lang="zh-CN" altLang="en-US" dirty="0">
                <a:solidFill>
                  <a:schemeClr val="accent6">
                    <a:lumMod val="75000"/>
                  </a:schemeClr>
                </a:solidFill>
              </a:rPr>
              <a:t>统筹基金支付</a:t>
            </a:r>
            <a:r>
              <a:rPr lang="en-US" altLang="zh-CN" dirty="0">
                <a:solidFill>
                  <a:schemeClr val="accent6">
                    <a:lumMod val="75000"/>
                  </a:schemeClr>
                </a:solidFill>
              </a:rPr>
              <a:t>12200.2+ </a:t>
            </a:r>
            <a:r>
              <a:rPr lang="zh-CN" altLang="en-US" dirty="0">
                <a:solidFill>
                  <a:schemeClr val="accent6">
                    <a:lumMod val="75000"/>
                  </a:schemeClr>
                </a:solidFill>
              </a:rPr>
              <a:t>先行自付金额</a:t>
            </a:r>
            <a:r>
              <a:rPr lang="en-US" altLang="zh-CN" dirty="0">
                <a:solidFill>
                  <a:schemeClr val="accent6">
                    <a:lumMod val="75000"/>
                  </a:schemeClr>
                </a:solidFill>
              </a:rPr>
              <a:t>1956.8=4032.38-</a:t>
            </a:r>
            <a:r>
              <a:rPr lang="zh-CN" altLang="en-US" dirty="0">
                <a:solidFill>
                  <a:schemeClr val="accent6">
                    <a:lumMod val="75000"/>
                  </a:schemeClr>
                </a:solidFill>
              </a:rPr>
              <a:t>免赔额</a:t>
            </a:r>
            <a:r>
              <a:rPr lang="en-US" altLang="zh-CN" dirty="0">
                <a:solidFill>
                  <a:schemeClr val="accent6">
                    <a:lumMod val="75000"/>
                  </a:schemeClr>
                </a:solidFill>
              </a:rPr>
              <a:t>12000=-7967.62</a:t>
            </a:r>
            <a:r>
              <a:rPr lang="en-US" altLang="zh-CN" dirty="0">
                <a:solidFill>
                  <a:schemeClr val="accent6">
                    <a:lumMod val="75000"/>
                  </a:schemeClr>
                </a:solidFill>
                <a:sym typeface="+mn-ea"/>
              </a:rPr>
              <a:t> </a:t>
            </a:r>
          </a:p>
          <a:p>
            <a:pPr algn="l"/>
            <a:r>
              <a:rPr lang="zh-CN" altLang="en-US" dirty="0">
                <a:solidFill>
                  <a:srgbClr val="FF0000"/>
                </a:solidFill>
                <a:sym typeface="+mn-ea"/>
              </a:rPr>
              <a:t>无超出免赔额部分不予赔付。</a:t>
            </a:r>
            <a:endParaRPr lang="en-US" altLang="zh-CN" dirty="0">
              <a:solidFill>
                <a:srgbClr val="FF0000"/>
              </a:solidFill>
              <a:sym typeface="+mn-ea"/>
            </a:endParaRPr>
          </a:p>
          <a:p>
            <a:pPr marL="285750" indent="-285750" algn="l">
              <a:buFont typeface="Arial" panose="020B0604020202020204" pitchFamily="34" charset="0"/>
              <a:buChar char="•"/>
            </a:pPr>
            <a:r>
              <a:rPr lang="zh-CN" altLang="en-US" dirty="0">
                <a:solidFill>
                  <a:schemeClr val="tx1"/>
                </a:solidFill>
                <a:effectLst>
                  <a:outerShdw blurRad="38100" dist="19050" dir="2700000" algn="tl" rotWithShape="0">
                    <a:schemeClr val="dk1">
                      <a:alpha val="40000"/>
                    </a:schemeClr>
                  </a:outerShdw>
                </a:effectLst>
                <a:sym typeface="+mn-ea"/>
              </a:rPr>
              <a:t>基本医疗保险目录外</a:t>
            </a:r>
            <a:r>
              <a:rPr lang="zh-CN" altLang="en-US" dirty="0">
                <a:solidFill>
                  <a:schemeClr val="tx1"/>
                </a:solidFill>
                <a:effectLst>
                  <a:outerShdw blurRad="38100" dist="19050" dir="2700000" algn="tl" rotWithShape="0">
                    <a:schemeClr val="dk1">
                      <a:alpha val="40000"/>
                    </a:schemeClr>
                  </a:outerShdw>
                </a:effectLst>
              </a:rPr>
              <a:t>：</a:t>
            </a:r>
          </a:p>
          <a:p>
            <a:pPr algn="l"/>
            <a:r>
              <a:rPr lang="en-US" altLang="zh-CN" b="1" dirty="0">
                <a:solidFill>
                  <a:schemeClr val="accent6">
                    <a:lumMod val="75000"/>
                  </a:schemeClr>
                </a:solidFill>
                <a:effectLst>
                  <a:outerShdw blurRad="38100" dist="19050" dir="2700000" algn="tl" rotWithShape="0">
                    <a:schemeClr val="dk1">
                      <a:alpha val="40000"/>
                    </a:schemeClr>
                  </a:outerShdw>
                </a:effectLst>
              </a:rPr>
              <a:t>6357.37+329=6686.37</a:t>
            </a:r>
            <a:r>
              <a:rPr lang="zh-CN" altLang="en-US" dirty="0">
                <a:solidFill>
                  <a:srgbClr val="FF0000"/>
                </a:solidFill>
                <a:effectLst>
                  <a:outerShdw blurRad="38100" dist="19050" dir="2700000" algn="tl" rotWithShape="0">
                    <a:schemeClr val="dk1">
                      <a:alpha val="40000"/>
                    </a:schemeClr>
                  </a:outerShdw>
                </a:effectLst>
              </a:rPr>
              <a:t>未超出免赔额</a:t>
            </a:r>
            <a:r>
              <a:rPr lang="en-US" altLang="zh-CN" dirty="0">
                <a:solidFill>
                  <a:srgbClr val="FF0000"/>
                </a:solidFill>
                <a:effectLst>
                  <a:outerShdw blurRad="38100" dist="19050" dir="2700000" algn="tl" rotWithShape="0">
                    <a:schemeClr val="dk1">
                      <a:alpha val="40000"/>
                    </a:schemeClr>
                  </a:outerShdw>
                </a:effectLst>
              </a:rPr>
              <a:t>2.2</a:t>
            </a:r>
            <a:r>
              <a:rPr lang="zh-CN" altLang="en-US" dirty="0">
                <a:solidFill>
                  <a:srgbClr val="FF0000"/>
                </a:solidFill>
                <a:effectLst>
                  <a:outerShdw blurRad="38100" dist="19050" dir="2700000" algn="tl" rotWithShape="0">
                    <a:schemeClr val="dk1">
                      <a:alpha val="40000"/>
                    </a:schemeClr>
                  </a:outerShdw>
                </a:effectLst>
              </a:rPr>
              <a:t>万元不予赔付。</a:t>
            </a:r>
          </a:p>
          <a:p>
            <a:pPr algn="l"/>
            <a:endParaRPr lang="zh-CN" altLang="en-US" sz="1600" dirty="0">
              <a:solidFill>
                <a:srgbClr val="FF0000"/>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4" cstate="print"/>
          <a:stretch>
            <a:fillRect/>
          </a:stretch>
        </p:blipFill>
        <p:spPr>
          <a:xfrm>
            <a:off x="0" y="1069975"/>
            <a:ext cx="5572125" cy="5608955"/>
          </a:xfrm>
          <a:prstGeom prst="rect">
            <a:avLst/>
          </a:prstGeom>
        </p:spPr>
      </p:pic>
      <p:sp>
        <p:nvSpPr>
          <p:cNvPr id="16" name="卷形: 水平 2"/>
          <p:cNvSpPr/>
          <p:nvPr/>
        </p:nvSpPr>
        <p:spPr>
          <a:xfrm>
            <a:off x="5811520" y="129540"/>
            <a:ext cx="4954905"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9" name="文本框 8"/>
          <p:cNvSpPr txBox="1"/>
          <p:nvPr/>
        </p:nvSpPr>
        <p:spPr>
          <a:xfrm>
            <a:off x="5974715" y="258445"/>
            <a:ext cx="4627880" cy="398780"/>
          </a:xfrm>
          <a:prstGeom prst="rect">
            <a:avLst/>
          </a:prstGeom>
          <a:noFill/>
        </p:spPr>
        <p:txBody>
          <a:bodyPr wrap="square" rtlCol="0">
            <a:spAutoFit/>
          </a:bodyPr>
          <a:lstStyle/>
          <a:p>
            <a:r>
              <a:rPr lang="zh-CN" altLang="en-US" sz="2000" b="1">
                <a:solidFill>
                  <a:schemeClr val="bg1"/>
                </a:solidFill>
              </a:rPr>
              <a:t>互助医疗计算方法：参保</a:t>
            </a:r>
            <a:r>
              <a:rPr lang="en-US" altLang="zh-CN" sz="2000" b="1">
                <a:solidFill>
                  <a:schemeClr val="bg1"/>
                </a:solidFill>
              </a:rPr>
              <a:t>120</a:t>
            </a:r>
            <a:r>
              <a:rPr lang="zh-CN" altLang="en-US" sz="2000" b="1">
                <a:solidFill>
                  <a:schemeClr val="bg1"/>
                </a:solidFill>
              </a:rPr>
              <a:t>元</a:t>
            </a:r>
            <a:r>
              <a:rPr lang="en-US" altLang="zh-CN" sz="2000" b="1">
                <a:solidFill>
                  <a:schemeClr val="bg1"/>
                </a:solidFill>
              </a:rPr>
              <a:t>/</a:t>
            </a:r>
            <a:r>
              <a:rPr lang="zh-CN" altLang="en-US" sz="2000" b="1">
                <a:solidFill>
                  <a:schemeClr val="bg1"/>
                </a:solidFill>
              </a:rPr>
              <a:t>人</a:t>
            </a:r>
            <a:r>
              <a:rPr lang="en-US" altLang="zh-CN" sz="2000" b="1">
                <a:solidFill>
                  <a:schemeClr val="bg1"/>
                </a:solidFill>
              </a:rPr>
              <a:t>/</a:t>
            </a:r>
            <a:r>
              <a:rPr lang="zh-CN" altLang="en-US" sz="2000" b="1">
                <a:solidFill>
                  <a:schemeClr val="bg1"/>
                </a:solidFill>
              </a:rPr>
              <a:t>年</a:t>
            </a:r>
          </a:p>
        </p:txBody>
      </p:sp>
      <p:sp>
        <p:nvSpPr>
          <p:cNvPr id="18" name="卷形: 水平 2"/>
          <p:cNvSpPr/>
          <p:nvPr/>
        </p:nvSpPr>
        <p:spPr>
          <a:xfrm>
            <a:off x="5810885" y="3434080"/>
            <a:ext cx="5434631" cy="657225"/>
          </a:xfrm>
          <a:prstGeom prst="horizontalScroll">
            <a:avLst>
              <a:gd name="adj" fmla="val 17896"/>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10" name="文本框 9"/>
          <p:cNvSpPr txBox="1"/>
          <p:nvPr/>
        </p:nvSpPr>
        <p:spPr>
          <a:xfrm>
            <a:off x="5974714" y="3563620"/>
            <a:ext cx="4966001" cy="400110"/>
          </a:xfrm>
          <a:prstGeom prst="rect">
            <a:avLst/>
          </a:prstGeom>
          <a:noFill/>
        </p:spPr>
        <p:txBody>
          <a:bodyPr wrap="square" rtlCol="0">
            <a:spAutoFit/>
          </a:bodyPr>
          <a:lstStyle/>
          <a:p>
            <a:r>
              <a:rPr lang="zh-CN" altLang="en-US" sz="2000" b="1" dirty="0">
                <a:solidFill>
                  <a:schemeClr val="bg1"/>
                </a:solidFill>
              </a:rPr>
              <a:t>社会某</a:t>
            </a:r>
            <a:r>
              <a:rPr lang="zh-CN" altLang="en-US" sz="2000" b="1" dirty="0" smtClean="0">
                <a:solidFill>
                  <a:schemeClr val="bg1"/>
                </a:solidFill>
              </a:rPr>
              <a:t>保险计</a:t>
            </a:r>
            <a:r>
              <a:rPr lang="zh-CN" altLang="en-US" sz="2000" b="1" dirty="0">
                <a:solidFill>
                  <a:schemeClr val="bg1"/>
                </a:solidFill>
              </a:rPr>
              <a:t>算方法：参保</a:t>
            </a:r>
            <a:r>
              <a:rPr lang="en-US" altLang="zh-CN" sz="2000" b="1" dirty="0" smtClean="0">
                <a:solidFill>
                  <a:schemeClr val="bg1"/>
                </a:solidFill>
              </a:rPr>
              <a:t>99-200</a:t>
            </a:r>
            <a:r>
              <a:rPr lang="zh-CN" altLang="en-US" sz="2000" b="1" dirty="0" smtClean="0">
                <a:solidFill>
                  <a:schemeClr val="bg1"/>
                </a:solidFill>
              </a:rPr>
              <a:t>元</a:t>
            </a:r>
            <a:r>
              <a:rPr lang="en-US" altLang="zh-CN" sz="2000" b="1" dirty="0">
                <a:solidFill>
                  <a:schemeClr val="bg1"/>
                </a:solidFill>
              </a:rPr>
              <a:t>/</a:t>
            </a:r>
            <a:r>
              <a:rPr lang="zh-CN" altLang="en-US" sz="2000" b="1" dirty="0">
                <a:solidFill>
                  <a:schemeClr val="bg1"/>
                </a:solidFill>
              </a:rPr>
              <a:t>人</a:t>
            </a:r>
            <a:r>
              <a:rPr lang="en-US" altLang="zh-CN" sz="2000" b="1" dirty="0">
                <a:solidFill>
                  <a:schemeClr val="bg1"/>
                </a:solidFill>
              </a:rPr>
              <a:t>/</a:t>
            </a:r>
            <a:r>
              <a:rPr lang="zh-CN" altLang="en-US" sz="2000" b="1" dirty="0">
                <a:solidFill>
                  <a:schemeClr val="bg1"/>
                </a:solidFill>
              </a:rPr>
              <a:t>年</a:t>
            </a:r>
          </a:p>
        </p:txBody>
      </p:sp>
      <p:sp>
        <p:nvSpPr>
          <p:cNvPr id="11" name="矩形 10"/>
          <p:cNvSpPr/>
          <p:nvPr/>
        </p:nvSpPr>
        <p:spPr>
          <a:xfrm>
            <a:off x="133350" y="4484370"/>
            <a:ext cx="2684145" cy="323850"/>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33350" y="4517390"/>
            <a:ext cx="2684145" cy="257810"/>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817495" y="4254500"/>
            <a:ext cx="2577465" cy="296545"/>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817495" y="4287520"/>
            <a:ext cx="2497455" cy="229870"/>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3350" y="5615940"/>
            <a:ext cx="2616200" cy="248285"/>
          </a:xfrm>
          <a:prstGeom prst="rect">
            <a:avLst/>
          </a:prstGeom>
          <a:noFill/>
          <a:ln w="28575">
            <a:solidFill>
              <a:srgbClr val="FF33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4775" y="5308600"/>
            <a:ext cx="2741295" cy="307340"/>
          </a:xfrm>
          <a:prstGeom prst="ellipse">
            <a:avLst/>
          </a:prstGeom>
          <a:noFill/>
          <a:ln w="28575">
            <a:solidFill>
              <a:schemeClr val="accent6">
                <a:lumMod val="75000"/>
              </a:schemeClr>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90500" y="4836795"/>
            <a:ext cx="2530475" cy="469900"/>
          </a:xfrm>
          <a:prstGeom prst="roundRect">
            <a:avLst/>
          </a:prstGeom>
          <a:noFill/>
          <a:ln w="28575">
            <a:solidFill>
              <a:schemeClr val="accent6">
                <a:lumMod val="75000"/>
              </a:schemeClr>
            </a:solidFill>
          </a:ln>
          <a:extLst>
            <a:ext uri="{909E8E84-426E-40DD-AFC4-6F175D3DCCD1}">
              <a14:hiddenFill xmlns=""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卷形: 水平 2"/>
          <p:cNvSpPr/>
          <p:nvPr/>
        </p:nvSpPr>
        <p:spPr>
          <a:xfrm>
            <a:off x="1217295" y="128270"/>
            <a:ext cx="3517900"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3" name="文本框 2"/>
          <p:cNvSpPr txBox="1"/>
          <p:nvPr/>
        </p:nvSpPr>
        <p:spPr>
          <a:xfrm>
            <a:off x="1396365" y="257175"/>
            <a:ext cx="3159760" cy="398780"/>
          </a:xfrm>
          <a:prstGeom prst="rect">
            <a:avLst/>
          </a:prstGeom>
          <a:noFill/>
        </p:spPr>
        <p:txBody>
          <a:bodyPr wrap="square" rtlCol="0">
            <a:spAutoFit/>
          </a:bodyPr>
          <a:lstStyle/>
          <a:p>
            <a:r>
              <a:rPr lang="zh-CN" sz="2000" b="1">
                <a:solidFill>
                  <a:schemeClr val="bg1"/>
                </a:solidFill>
              </a:rPr>
              <a:t>患普通疾病职工赔付情况：</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10717" y="1220339"/>
            <a:ext cx="4516362"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1335068" y="1185915"/>
              <a:ext cx="901762" cy="720121"/>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案例分析</a:t>
              </a:r>
            </a:p>
          </p:txBody>
        </p:sp>
      </p:grpSp>
      <p:sp>
        <p:nvSpPr>
          <p:cNvPr id="9" name="矩形 8"/>
          <p:cNvSpPr/>
          <p:nvPr/>
        </p:nvSpPr>
        <p:spPr>
          <a:xfrm>
            <a:off x="553971" y="2289413"/>
            <a:ext cx="4160028" cy="4209042"/>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just">
              <a:lnSpc>
                <a:spcPts val="4500"/>
              </a:lnSpc>
            </a:pPr>
            <a:r>
              <a:rPr lang="zh-CN" altLang="en-US" sz="2800" dirty="0">
                <a:solidFill>
                  <a:schemeClr val="tx1"/>
                </a:solidFill>
                <a:latin typeface="华文中宋" panose="02010600040101010101" pitchFamily="2" charset="-122"/>
                <a:ea typeface="华文中宋" panose="02010600040101010101" pitchFamily="2" charset="-122"/>
              </a:rPr>
              <a:t>哈市某公司职工参加了职工互助保障活动，缴纳会费</a:t>
            </a:r>
            <a:r>
              <a:rPr lang="en-US" altLang="zh-CN" sz="2800" dirty="0">
                <a:solidFill>
                  <a:srgbClr val="00B0F0"/>
                </a:solidFill>
                <a:latin typeface="华文中宋" panose="02010600040101010101" pitchFamily="2" charset="-122"/>
                <a:ea typeface="华文中宋" panose="02010600040101010101" pitchFamily="2" charset="-122"/>
              </a:rPr>
              <a:t>170</a:t>
            </a:r>
            <a:r>
              <a:rPr lang="zh-CN" altLang="en-US" sz="2800" dirty="0">
                <a:solidFill>
                  <a:srgbClr val="00B0F0"/>
                </a:solidFill>
                <a:latin typeface="华文中宋" panose="02010600040101010101" pitchFamily="2" charset="-122"/>
                <a:ea typeface="华文中宋" panose="02010600040101010101" pitchFamily="2" charset="-122"/>
              </a:rPr>
              <a:t>元（大综合</a:t>
            </a:r>
            <a:r>
              <a:rPr lang="en-US" altLang="zh-CN" sz="2800" dirty="0">
                <a:solidFill>
                  <a:srgbClr val="00B0F0"/>
                </a:solidFill>
                <a:latin typeface="华文中宋" panose="02010600040101010101" pitchFamily="2" charset="-122"/>
                <a:ea typeface="华文中宋" panose="02010600040101010101" pitchFamily="2" charset="-122"/>
              </a:rPr>
              <a:t>+</a:t>
            </a:r>
            <a:r>
              <a:rPr lang="zh-CN" altLang="en-US" sz="2800" dirty="0">
                <a:solidFill>
                  <a:srgbClr val="00B0F0"/>
                </a:solidFill>
                <a:latin typeface="华文中宋" panose="02010600040101010101" pitchFamily="2" charset="-122"/>
                <a:ea typeface="华文中宋" panose="02010600040101010101" pitchFamily="2" charset="-122"/>
              </a:rPr>
              <a:t>女特</a:t>
            </a:r>
            <a:r>
              <a:rPr lang="en-US" altLang="zh-CN" sz="2800" dirty="0">
                <a:solidFill>
                  <a:srgbClr val="00B0F0"/>
                </a:solidFill>
                <a:latin typeface="华文中宋" panose="02010600040101010101" pitchFamily="2" charset="-122"/>
                <a:ea typeface="华文中宋" panose="02010600040101010101" pitchFamily="2" charset="-122"/>
              </a:rPr>
              <a:t>2</a:t>
            </a:r>
            <a:r>
              <a:rPr lang="zh-CN" altLang="en-US" sz="2800" dirty="0">
                <a:solidFill>
                  <a:srgbClr val="00B0F0"/>
                </a:solidFill>
                <a:latin typeface="华文中宋" panose="02010600040101010101" pitchFamily="2" charset="-122"/>
                <a:ea typeface="华文中宋" panose="02010600040101010101" pitchFamily="2" charset="-122"/>
              </a:rPr>
              <a:t>份）</a:t>
            </a:r>
            <a:r>
              <a:rPr lang="zh-CN" altLang="en-US" sz="2800" dirty="0">
                <a:solidFill>
                  <a:schemeClr val="tx1"/>
                </a:solidFill>
                <a:latin typeface="华文中宋" panose="02010600040101010101" pitchFamily="2" charset="-122"/>
                <a:ea typeface="华文中宋" panose="02010600040101010101" pitchFamily="2" charset="-122"/>
              </a:rPr>
              <a:t>，在</a:t>
            </a:r>
            <a:r>
              <a:rPr lang="en-US" altLang="zh-CN" sz="2800" dirty="0">
                <a:solidFill>
                  <a:srgbClr val="FF0000"/>
                </a:solidFill>
                <a:latin typeface="华文中宋" panose="02010600040101010101" pitchFamily="2" charset="-122"/>
                <a:ea typeface="华文中宋" panose="02010600040101010101" pitchFamily="2" charset="-122"/>
              </a:rPr>
              <a:t>60</a:t>
            </a:r>
            <a:r>
              <a:rPr lang="zh-CN" altLang="en-US" sz="2800" dirty="0">
                <a:solidFill>
                  <a:srgbClr val="FF0000"/>
                </a:solidFill>
                <a:latin typeface="华文中宋" panose="02010600040101010101" pitchFamily="2" charset="-122"/>
                <a:ea typeface="华文中宋" panose="02010600040101010101" pitchFamily="2" charset="-122"/>
              </a:rPr>
              <a:t>日</a:t>
            </a:r>
            <a:r>
              <a:rPr lang="zh-CN" altLang="en-US" sz="2800" dirty="0">
                <a:solidFill>
                  <a:schemeClr val="tx1"/>
                </a:solidFill>
                <a:latin typeface="华文中宋" panose="02010600040101010101" pitchFamily="2" charset="-122"/>
                <a:ea typeface="华文中宋" panose="02010600040101010101" pitchFamily="2" charset="-122"/>
              </a:rPr>
              <a:t>观察期后确诊子宫颈恶性肿瘤，治疗总费用</a:t>
            </a:r>
            <a:r>
              <a:rPr lang="en-US" altLang="zh-CN" sz="2800" b="1" dirty="0">
                <a:solidFill>
                  <a:srgbClr val="FF0000"/>
                </a:solidFill>
                <a:latin typeface="微软雅黑" panose="020B0503020204020204" charset="-122"/>
                <a:ea typeface="微软雅黑" panose="020B0503020204020204" charset="-122"/>
              </a:rPr>
              <a:t>4.02</a:t>
            </a:r>
            <a:r>
              <a:rPr lang="zh-CN" altLang="en-US" sz="2800" b="1" dirty="0">
                <a:solidFill>
                  <a:srgbClr val="FF0000"/>
                </a:solidFill>
                <a:latin typeface="微软雅黑" panose="020B0503020204020204" charset="-122"/>
                <a:ea typeface="微软雅黑" panose="020B0503020204020204" charset="-122"/>
              </a:rPr>
              <a:t>万元，</a:t>
            </a:r>
            <a:r>
              <a:rPr lang="zh-CN" altLang="en-US" sz="2800" dirty="0">
                <a:solidFill>
                  <a:schemeClr val="tx1"/>
                </a:solidFill>
                <a:latin typeface="华文中宋" panose="02010600040101010101" pitchFamily="2" charset="-122"/>
                <a:ea typeface="华文中宋" panose="02010600040101010101" pitchFamily="2" charset="-122"/>
              </a:rPr>
              <a:t>个人支付</a:t>
            </a:r>
            <a:r>
              <a:rPr lang="en-US" altLang="zh-CN" sz="2800" dirty="0">
                <a:solidFill>
                  <a:srgbClr val="00B0F0"/>
                </a:solidFill>
                <a:latin typeface="华文中宋" panose="02010600040101010101" pitchFamily="2" charset="-122"/>
                <a:ea typeface="华文中宋" panose="02010600040101010101" pitchFamily="2" charset="-122"/>
              </a:rPr>
              <a:t>1.2</a:t>
            </a:r>
            <a:r>
              <a:rPr lang="zh-CN" altLang="en-US" sz="2800" dirty="0">
                <a:solidFill>
                  <a:schemeClr val="tx1"/>
                </a:solidFill>
                <a:latin typeface="华文中宋" panose="02010600040101010101" pitchFamily="2" charset="-122"/>
                <a:ea typeface="华文中宋" panose="02010600040101010101" pitchFamily="2" charset="-122"/>
              </a:rPr>
              <a:t>万元。</a:t>
            </a:r>
            <a:endParaRPr lang="en-US" altLang="zh-CN" sz="2800" dirty="0">
              <a:solidFill>
                <a:schemeClr val="tx1"/>
              </a:solidFill>
              <a:latin typeface="华文中宋" panose="02010600040101010101" pitchFamily="2" charset="-122"/>
              <a:ea typeface="华文中宋" panose="02010600040101010101" pitchFamily="2" charset="-122"/>
            </a:endParaRPr>
          </a:p>
        </p:txBody>
      </p:sp>
      <p:pic>
        <p:nvPicPr>
          <p:cNvPr id="18" name="图片 17" descr="屏幕剪辑"/>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86399" y="459419"/>
            <a:ext cx="5673831" cy="5930284"/>
          </a:xfrm>
          <a:prstGeom prst="rect">
            <a:avLst/>
          </a:prstGeom>
        </p:spPr>
      </p:pic>
      <p:pic>
        <p:nvPicPr>
          <p:cNvPr id="19" name="图片 1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852556" y="3424561"/>
            <a:ext cx="1600423" cy="236485"/>
          </a:xfrm>
          <a:prstGeom prst="rect">
            <a:avLst/>
          </a:prstGeom>
        </p:spPr>
      </p:pic>
      <p:sp>
        <p:nvSpPr>
          <p:cNvPr id="14" name="椭圆 13"/>
          <p:cNvSpPr/>
          <p:nvPr/>
        </p:nvSpPr>
        <p:spPr>
          <a:xfrm>
            <a:off x="5646198" y="4013917"/>
            <a:ext cx="2630987" cy="284085"/>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8183471" y="3765342"/>
            <a:ext cx="2823099" cy="248575"/>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494292" y="4999842"/>
            <a:ext cx="2697072" cy="248575"/>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卷形: 水平 2"/>
          <p:cNvSpPr/>
          <p:nvPr/>
        </p:nvSpPr>
        <p:spPr>
          <a:xfrm>
            <a:off x="194945" y="1318260"/>
            <a:ext cx="4954905" cy="657225"/>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5" name="文本框 4"/>
          <p:cNvSpPr txBox="1"/>
          <p:nvPr/>
        </p:nvSpPr>
        <p:spPr>
          <a:xfrm>
            <a:off x="357505" y="1447800"/>
            <a:ext cx="4627880" cy="398780"/>
          </a:xfrm>
          <a:prstGeom prst="rect">
            <a:avLst/>
          </a:prstGeom>
          <a:noFill/>
        </p:spPr>
        <p:txBody>
          <a:bodyPr wrap="square" rtlCol="0">
            <a:spAutoFit/>
          </a:bodyPr>
          <a:lstStyle/>
          <a:p>
            <a:r>
              <a:rPr lang="zh-CN" altLang="en-US" sz="2000" b="1">
                <a:solidFill>
                  <a:schemeClr val="bg1"/>
                </a:solidFill>
              </a:rPr>
              <a:t>互助医疗计算方法：参保</a:t>
            </a:r>
            <a:r>
              <a:rPr lang="en-US" altLang="zh-CN" sz="2000" b="1">
                <a:solidFill>
                  <a:schemeClr val="bg1"/>
                </a:solidFill>
              </a:rPr>
              <a:t>120</a:t>
            </a:r>
            <a:r>
              <a:rPr lang="zh-CN" altLang="en-US" sz="2000" b="1">
                <a:solidFill>
                  <a:schemeClr val="bg1"/>
                </a:solidFill>
              </a:rPr>
              <a:t>元</a:t>
            </a:r>
            <a:r>
              <a:rPr lang="en-US" altLang="zh-CN" sz="2000" b="1">
                <a:solidFill>
                  <a:schemeClr val="bg1"/>
                </a:solidFill>
              </a:rPr>
              <a:t>/</a:t>
            </a:r>
            <a:r>
              <a:rPr lang="zh-CN" altLang="en-US" sz="2000" b="1">
                <a:solidFill>
                  <a:schemeClr val="bg1"/>
                </a:solidFill>
              </a:rPr>
              <a:t>人</a:t>
            </a:r>
            <a:r>
              <a:rPr lang="en-US" altLang="zh-CN" sz="2000" b="1">
                <a:solidFill>
                  <a:schemeClr val="bg1"/>
                </a:solidFill>
              </a:rPr>
              <a:t>/</a:t>
            </a:r>
            <a:r>
              <a:rPr lang="zh-CN" altLang="en-US" sz="2000" b="1">
                <a:solidFill>
                  <a:schemeClr val="bg1"/>
                </a:solidFill>
              </a:rPr>
              <a:t>年</a:t>
            </a:r>
          </a:p>
        </p:txBody>
      </p:sp>
      <p:sp>
        <p:nvSpPr>
          <p:cNvPr id="18" name="卷形: 水平 2"/>
          <p:cNvSpPr/>
          <p:nvPr/>
        </p:nvSpPr>
        <p:spPr>
          <a:xfrm>
            <a:off x="6242050" y="1318260"/>
            <a:ext cx="5388476" cy="657225"/>
          </a:xfrm>
          <a:prstGeom prst="horizontalScroll">
            <a:avLst>
              <a:gd name="adj" fmla="val 17896"/>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7" name="文本框 6"/>
          <p:cNvSpPr txBox="1"/>
          <p:nvPr/>
        </p:nvSpPr>
        <p:spPr>
          <a:xfrm>
            <a:off x="6497954" y="1447800"/>
            <a:ext cx="5036319" cy="400110"/>
          </a:xfrm>
          <a:prstGeom prst="rect">
            <a:avLst/>
          </a:prstGeom>
          <a:noFill/>
        </p:spPr>
        <p:txBody>
          <a:bodyPr wrap="square" rtlCol="0">
            <a:spAutoFit/>
          </a:bodyPr>
          <a:lstStyle/>
          <a:p>
            <a:r>
              <a:rPr lang="zh-CN" altLang="en-US" sz="2000" b="1" dirty="0">
                <a:solidFill>
                  <a:schemeClr val="bg1"/>
                </a:solidFill>
              </a:rPr>
              <a:t>社会某</a:t>
            </a:r>
            <a:r>
              <a:rPr lang="zh-CN" altLang="en-US" sz="2000" b="1" dirty="0" smtClean="0">
                <a:solidFill>
                  <a:schemeClr val="bg1"/>
                </a:solidFill>
              </a:rPr>
              <a:t>保险计</a:t>
            </a:r>
            <a:r>
              <a:rPr lang="zh-CN" altLang="en-US" sz="2000" b="1" dirty="0">
                <a:solidFill>
                  <a:schemeClr val="bg1"/>
                </a:solidFill>
              </a:rPr>
              <a:t>算方法：参保</a:t>
            </a:r>
            <a:r>
              <a:rPr lang="en-US" altLang="zh-CN" sz="2000" b="1" dirty="0" smtClean="0">
                <a:solidFill>
                  <a:schemeClr val="bg1"/>
                </a:solidFill>
              </a:rPr>
              <a:t>99-200</a:t>
            </a:r>
            <a:r>
              <a:rPr lang="zh-CN" altLang="en-US" sz="2000" b="1" dirty="0" smtClean="0">
                <a:solidFill>
                  <a:schemeClr val="bg1"/>
                </a:solidFill>
              </a:rPr>
              <a:t>元</a:t>
            </a:r>
            <a:r>
              <a:rPr lang="en-US" altLang="zh-CN" sz="2000" b="1" dirty="0">
                <a:solidFill>
                  <a:schemeClr val="bg1"/>
                </a:solidFill>
              </a:rPr>
              <a:t>/</a:t>
            </a:r>
            <a:r>
              <a:rPr lang="zh-CN" altLang="en-US" sz="2000" b="1" dirty="0">
                <a:solidFill>
                  <a:schemeClr val="bg1"/>
                </a:solidFill>
              </a:rPr>
              <a:t>人</a:t>
            </a:r>
            <a:r>
              <a:rPr lang="en-US" altLang="zh-CN" sz="2000" b="1" dirty="0">
                <a:solidFill>
                  <a:schemeClr val="bg1"/>
                </a:solidFill>
              </a:rPr>
              <a:t>/</a:t>
            </a:r>
            <a:r>
              <a:rPr lang="zh-CN" altLang="en-US" sz="2000" b="1" dirty="0">
                <a:solidFill>
                  <a:schemeClr val="bg1"/>
                </a:solidFill>
              </a:rPr>
              <a:t>年</a:t>
            </a:r>
          </a:p>
        </p:txBody>
      </p:sp>
      <p:sp>
        <p:nvSpPr>
          <p:cNvPr id="6" name="文本框 5"/>
          <p:cNvSpPr txBox="1"/>
          <p:nvPr/>
        </p:nvSpPr>
        <p:spPr>
          <a:xfrm>
            <a:off x="471170" y="2298700"/>
            <a:ext cx="2224405" cy="829945"/>
          </a:xfrm>
          <a:prstGeom prst="rect">
            <a:avLst/>
          </a:prstGeom>
          <a:noFill/>
        </p:spPr>
        <p:txBody>
          <a:bodyPr wrap="square" rtlCol="0">
            <a:spAutoFit/>
          </a:bodyPr>
          <a:lstStyle/>
          <a:p>
            <a:r>
              <a:rPr lang="zh-CN" altLang="en-US" sz="2400" b="1">
                <a:solidFill>
                  <a:srgbClr val="FF0000"/>
                </a:solidFill>
              </a:rPr>
              <a:t>基本医疗保险</a:t>
            </a:r>
            <a:r>
              <a:rPr lang="en-US" altLang="zh-CN" sz="2400" b="1">
                <a:solidFill>
                  <a:srgbClr val="FF0000"/>
                </a:solidFill>
              </a:rPr>
              <a:t>   </a:t>
            </a:r>
            <a:r>
              <a:rPr lang="zh-CN" altLang="en-US" sz="2400" b="1">
                <a:solidFill>
                  <a:srgbClr val="FF0000"/>
                </a:solidFill>
              </a:rPr>
              <a:t>目录内赔付</a:t>
            </a:r>
            <a:r>
              <a:rPr lang="en-US" altLang="zh-CN" sz="2400" b="1">
                <a:solidFill>
                  <a:srgbClr val="FF0000"/>
                </a:solidFill>
              </a:rPr>
              <a:t>  </a:t>
            </a:r>
            <a:r>
              <a:rPr lang="zh-CN" altLang="en-US" sz="2400">
                <a:solidFill>
                  <a:srgbClr val="FF0000"/>
                </a:solidFill>
              </a:rPr>
              <a:t>：</a:t>
            </a:r>
            <a:endParaRPr lang="zh-CN" altLang="en-US" sz="4000" b="1">
              <a:solidFill>
                <a:srgbClr val="FF0000"/>
              </a:solidFill>
            </a:endParaRPr>
          </a:p>
        </p:txBody>
      </p:sp>
      <p:sp>
        <p:nvSpPr>
          <p:cNvPr id="8" name="文本框 7"/>
          <p:cNvSpPr txBox="1"/>
          <p:nvPr/>
        </p:nvSpPr>
        <p:spPr>
          <a:xfrm>
            <a:off x="2762885" y="2391410"/>
            <a:ext cx="1337310" cy="645160"/>
          </a:xfrm>
          <a:prstGeom prst="rect">
            <a:avLst/>
          </a:prstGeom>
          <a:noFill/>
        </p:spPr>
        <p:txBody>
          <a:bodyPr wrap="none" rtlCol="0">
            <a:spAutoFit/>
          </a:bodyPr>
          <a:lstStyle/>
          <a:p>
            <a:r>
              <a:rPr lang="en-US" altLang="zh-CN" sz="3600" b="1">
                <a:solidFill>
                  <a:srgbClr val="FF0000"/>
                </a:solidFill>
              </a:rPr>
              <a:t>814</a:t>
            </a:r>
            <a:r>
              <a:rPr lang="zh-CN" altLang="en-US" sz="3600" b="1">
                <a:solidFill>
                  <a:srgbClr val="FF0000"/>
                </a:solidFill>
              </a:rPr>
              <a:t>元</a:t>
            </a:r>
          </a:p>
        </p:txBody>
      </p:sp>
      <p:cxnSp>
        <p:nvCxnSpPr>
          <p:cNvPr id="9" name="直接连接符 8"/>
          <p:cNvCxnSpPr/>
          <p:nvPr/>
        </p:nvCxnSpPr>
        <p:spPr>
          <a:xfrm flipV="1">
            <a:off x="94615" y="4200525"/>
            <a:ext cx="5154295" cy="23495"/>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0" name="文本框 9"/>
          <p:cNvSpPr txBox="1"/>
          <p:nvPr/>
        </p:nvSpPr>
        <p:spPr>
          <a:xfrm>
            <a:off x="550545" y="4483100"/>
            <a:ext cx="4093210" cy="706755"/>
          </a:xfrm>
          <a:prstGeom prst="rect">
            <a:avLst/>
          </a:prstGeom>
          <a:noFill/>
        </p:spPr>
        <p:txBody>
          <a:bodyPr wrap="square" rtlCol="0">
            <a:spAutoFit/>
          </a:bodyPr>
          <a:lstStyle/>
          <a:p>
            <a:r>
              <a:rPr lang="zh-CN" altLang="en-US" sz="4000" dirty="0">
                <a:solidFill>
                  <a:srgbClr val="FF0000"/>
                </a:solidFill>
              </a:rPr>
              <a:t>共赔付：  </a:t>
            </a:r>
            <a:r>
              <a:rPr lang="en-US" altLang="zh-CN" sz="4000" dirty="0">
                <a:solidFill>
                  <a:srgbClr val="FF0000"/>
                </a:solidFill>
              </a:rPr>
              <a:t>814</a:t>
            </a:r>
            <a:r>
              <a:rPr lang="zh-CN" altLang="en-US" sz="4000" dirty="0">
                <a:solidFill>
                  <a:srgbClr val="FF0000"/>
                </a:solidFill>
              </a:rPr>
              <a:t>元</a:t>
            </a:r>
          </a:p>
        </p:txBody>
      </p:sp>
      <p:sp>
        <p:nvSpPr>
          <p:cNvPr id="11" name="文本框 10"/>
          <p:cNvSpPr txBox="1"/>
          <p:nvPr/>
        </p:nvSpPr>
        <p:spPr>
          <a:xfrm>
            <a:off x="6635115" y="2391410"/>
            <a:ext cx="2224405" cy="829945"/>
          </a:xfrm>
          <a:prstGeom prst="rect">
            <a:avLst/>
          </a:prstGeom>
          <a:noFill/>
        </p:spPr>
        <p:txBody>
          <a:bodyPr wrap="square" rtlCol="0">
            <a:spAutoFit/>
          </a:bodyPr>
          <a:lstStyle/>
          <a:p>
            <a:r>
              <a:rPr lang="zh-CN" altLang="en-US" sz="2400" b="1">
                <a:solidFill>
                  <a:schemeClr val="accent6">
                    <a:lumMod val="75000"/>
                  </a:schemeClr>
                </a:solidFill>
              </a:rPr>
              <a:t>基本医疗保险</a:t>
            </a:r>
            <a:r>
              <a:rPr lang="en-US" altLang="zh-CN" sz="2400" b="1">
                <a:solidFill>
                  <a:schemeClr val="accent6">
                    <a:lumMod val="75000"/>
                  </a:schemeClr>
                </a:solidFill>
              </a:rPr>
              <a:t> </a:t>
            </a:r>
            <a:r>
              <a:rPr lang="zh-CN" altLang="en-US" sz="2400" b="1">
                <a:solidFill>
                  <a:schemeClr val="accent6">
                    <a:lumMod val="75000"/>
                  </a:schemeClr>
                </a:solidFill>
              </a:rPr>
              <a:t>目录内赔付</a:t>
            </a:r>
            <a:r>
              <a:rPr lang="en-US" altLang="zh-CN" sz="2400" b="1">
                <a:solidFill>
                  <a:schemeClr val="accent6">
                    <a:lumMod val="75000"/>
                  </a:schemeClr>
                </a:solidFill>
              </a:rPr>
              <a:t>   </a:t>
            </a:r>
            <a:r>
              <a:rPr lang="zh-CN" altLang="en-US" sz="2400">
                <a:solidFill>
                  <a:schemeClr val="accent6">
                    <a:lumMod val="75000"/>
                  </a:schemeClr>
                </a:solidFill>
              </a:rPr>
              <a:t>：</a:t>
            </a:r>
            <a:endParaRPr lang="zh-CN" altLang="en-US" sz="2400" b="1">
              <a:solidFill>
                <a:schemeClr val="accent6">
                  <a:lumMod val="75000"/>
                </a:schemeClr>
              </a:solidFill>
            </a:endParaRPr>
          </a:p>
        </p:txBody>
      </p:sp>
      <p:cxnSp>
        <p:nvCxnSpPr>
          <p:cNvPr id="13" name="直接连接符 12"/>
          <p:cNvCxnSpPr/>
          <p:nvPr/>
        </p:nvCxnSpPr>
        <p:spPr>
          <a:xfrm flipV="1">
            <a:off x="6141720" y="4177030"/>
            <a:ext cx="5154295" cy="23495"/>
          </a:xfrm>
          <a:prstGeom prst="line">
            <a:avLst/>
          </a:prstGeom>
          <a:ln w="762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4" name="文本框 13"/>
          <p:cNvSpPr txBox="1"/>
          <p:nvPr/>
        </p:nvSpPr>
        <p:spPr>
          <a:xfrm>
            <a:off x="6635115" y="4483100"/>
            <a:ext cx="4093210" cy="706755"/>
          </a:xfrm>
          <a:prstGeom prst="rect">
            <a:avLst/>
          </a:prstGeom>
          <a:noFill/>
        </p:spPr>
        <p:txBody>
          <a:bodyPr wrap="square" rtlCol="0">
            <a:spAutoFit/>
          </a:bodyPr>
          <a:lstStyle/>
          <a:p>
            <a:r>
              <a:rPr lang="zh-CN" altLang="en-US" sz="4000">
                <a:solidFill>
                  <a:schemeClr val="accent6">
                    <a:lumMod val="75000"/>
                  </a:schemeClr>
                </a:solidFill>
              </a:rPr>
              <a:t>共赔付：</a:t>
            </a:r>
            <a:r>
              <a:rPr lang="en-US" altLang="zh-CN" sz="4000">
                <a:solidFill>
                  <a:schemeClr val="accent6">
                    <a:lumMod val="75000"/>
                  </a:schemeClr>
                </a:solidFill>
              </a:rPr>
              <a:t>    0</a:t>
            </a:r>
            <a:r>
              <a:rPr lang="zh-CN" altLang="en-US" sz="4000">
                <a:solidFill>
                  <a:schemeClr val="accent6">
                    <a:lumMod val="75000"/>
                  </a:schemeClr>
                </a:solidFill>
              </a:rPr>
              <a:t>元</a:t>
            </a:r>
          </a:p>
        </p:txBody>
      </p:sp>
      <p:sp>
        <p:nvSpPr>
          <p:cNvPr id="15" name="文本框 14"/>
          <p:cNvSpPr txBox="1"/>
          <p:nvPr/>
        </p:nvSpPr>
        <p:spPr>
          <a:xfrm>
            <a:off x="471170" y="5448935"/>
            <a:ext cx="6096000" cy="147637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sym typeface="+mn-ea"/>
              </a:rPr>
              <a:t>互助医疗与商险不发生冲突，商险报后可再次报销；</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zh-CN" altLang="en-US" dirty="0">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smtClean="0">
                <a:sym typeface="+mn-ea"/>
              </a:rPr>
              <a:t>社会某保险如</a:t>
            </a:r>
            <a:r>
              <a:rPr lang="zh-CN" altLang="en-US" dirty="0">
                <a:sym typeface="+mn-ea"/>
              </a:rPr>
              <a:t>果有商险需把商险报销金额扣除后再报销。</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3" name="文本框 2"/>
          <p:cNvSpPr txBox="1"/>
          <p:nvPr/>
        </p:nvSpPr>
        <p:spPr>
          <a:xfrm>
            <a:off x="471170" y="3345180"/>
            <a:ext cx="2224405" cy="829945"/>
          </a:xfrm>
          <a:prstGeom prst="rect">
            <a:avLst/>
          </a:prstGeom>
          <a:noFill/>
        </p:spPr>
        <p:txBody>
          <a:bodyPr wrap="square" rtlCol="0">
            <a:spAutoFit/>
          </a:bodyPr>
          <a:lstStyle/>
          <a:p>
            <a:r>
              <a:rPr lang="zh-CN" altLang="en-US" sz="2400" b="1">
                <a:solidFill>
                  <a:srgbClr val="FF0000"/>
                </a:solidFill>
              </a:rPr>
              <a:t>基本医疗保险</a:t>
            </a:r>
            <a:r>
              <a:rPr lang="en-US" altLang="zh-CN" sz="2400" b="1">
                <a:solidFill>
                  <a:srgbClr val="FF0000"/>
                </a:solidFill>
              </a:rPr>
              <a:t>   </a:t>
            </a:r>
            <a:r>
              <a:rPr lang="zh-CN" altLang="en-US" sz="2400" b="1">
                <a:solidFill>
                  <a:srgbClr val="FF0000"/>
                </a:solidFill>
              </a:rPr>
              <a:t>目录外赔付</a:t>
            </a:r>
            <a:r>
              <a:rPr lang="en-US" altLang="zh-CN" sz="2400" b="1">
                <a:solidFill>
                  <a:srgbClr val="FF0000"/>
                </a:solidFill>
              </a:rPr>
              <a:t>  </a:t>
            </a:r>
            <a:r>
              <a:rPr lang="zh-CN" altLang="en-US" sz="2400">
                <a:solidFill>
                  <a:srgbClr val="FF0000"/>
                </a:solidFill>
              </a:rPr>
              <a:t>：</a:t>
            </a:r>
            <a:endParaRPr lang="zh-CN" altLang="en-US" sz="4000" b="1">
              <a:solidFill>
                <a:srgbClr val="FF0000"/>
              </a:solidFill>
            </a:endParaRPr>
          </a:p>
        </p:txBody>
      </p:sp>
      <p:sp>
        <p:nvSpPr>
          <p:cNvPr id="4" name="文本框 3"/>
          <p:cNvSpPr txBox="1"/>
          <p:nvPr/>
        </p:nvSpPr>
        <p:spPr>
          <a:xfrm>
            <a:off x="2994660" y="3437255"/>
            <a:ext cx="873760" cy="645160"/>
          </a:xfrm>
          <a:prstGeom prst="rect">
            <a:avLst/>
          </a:prstGeom>
          <a:noFill/>
        </p:spPr>
        <p:txBody>
          <a:bodyPr wrap="none" rtlCol="0">
            <a:spAutoFit/>
          </a:bodyPr>
          <a:lstStyle/>
          <a:p>
            <a:r>
              <a:rPr lang="en-US" altLang="zh-CN" sz="3600" b="1">
                <a:solidFill>
                  <a:srgbClr val="FF0000"/>
                </a:solidFill>
              </a:rPr>
              <a:t>0</a:t>
            </a:r>
            <a:r>
              <a:rPr lang="zh-CN" altLang="en-US" sz="3600" b="1">
                <a:solidFill>
                  <a:srgbClr val="FF0000"/>
                </a:solidFill>
              </a:rPr>
              <a:t>元</a:t>
            </a:r>
          </a:p>
        </p:txBody>
      </p:sp>
      <p:sp>
        <p:nvSpPr>
          <p:cNvPr id="17" name="文本框 16"/>
          <p:cNvSpPr txBox="1"/>
          <p:nvPr/>
        </p:nvSpPr>
        <p:spPr>
          <a:xfrm>
            <a:off x="6635115" y="3252470"/>
            <a:ext cx="2224405" cy="829945"/>
          </a:xfrm>
          <a:prstGeom prst="rect">
            <a:avLst/>
          </a:prstGeom>
          <a:noFill/>
        </p:spPr>
        <p:txBody>
          <a:bodyPr wrap="square" rtlCol="0">
            <a:spAutoFit/>
          </a:bodyPr>
          <a:lstStyle/>
          <a:p>
            <a:r>
              <a:rPr lang="zh-CN" altLang="en-US" sz="2400" b="1">
                <a:solidFill>
                  <a:schemeClr val="accent6">
                    <a:lumMod val="75000"/>
                  </a:schemeClr>
                </a:solidFill>
              </a:rPr>
              <a:t>基本医疗保险</a:t>
            </a:r>
            <a:r>
              <a:rPr lang="en-US" altLang="zh-CN" sz="2400" b="1">
                <a:solidFill>
                  <a:schemeClr val="accent6">
                    <a:lumMod val="75000"/>
                  </a:schemeClr>
                </a:solidFill>
              </a:rPr>
              <a:t>   </a:t>
            </a:r>
            <a:r>
              <a:rPr lang="zh-CN" altLang="en-US" sz="2400" b="1">
                <a:solidFill>
                  <a:schemeClr val="accent6">
                    <a:lumMod val="75000"/>
                  </a:schemeClr>
                </a:solidFill>
              </a:rPr>
              <a:t>目录外赔付</a:t>
            </a:r>
            <a:r>
              <a:rPr lang="en-US" altLang="zh-CN" sz="2400" b="1">
                <a:solidFill>
                  <a:schemeClr val="accent6">
                    <a:lumMod val="75000"/>
                  </a:schemeClr>
                </a:solidFill>
              </a:rPr>
              <a:t>  </a:t>
            </a:r>
            <a:r>
              <a:rPr lang="zh-CN" altLang="en-US" sz="2400">
                <a:solidFill>
                  <a:schemeClr val="accent6">
                    <a:lumMod val="75000"/>
                  </a:schemeClr>
                </a:solidFill>
              </a:rPr>
              <a:t>：</a:t>
            </a:r>
            <a:endParaRPr lang="zh-CN" altLang="en-US" sz="2400" b="1">
              <a:solidFill>
                <a:schemeClr val="accent6">
                  <a:lumMod val="75000"/>
                </a:schemeClr>
              </a:solidFill>
            </a:endParaRPr>
          </a:p>
        </p:txBody>
      </p:sp>
      <p:sp>
        <p:nvSpPr>
          <p:cNvPr id="19" name="文本框 18"/>
          <p:cNvSpPr txBox="1"/>
          <p:nvPr/>
        </p:nvSpPr>
        <p:spPr>
          <a:xfrm>
            <a:off x="9075420" y="2475230"/>
            <a:ext cx="873760" cy="645160"/>
          </a:xfrm>
          <a:prstGeom prst="rect">
            <a:avLst/>
          </a:prstGeom>
          <a:noFill/>
          <a:ln>
            <a:solidFill>
              <a:schemeClr val="accent6">
                <a:lumMod val="60000"/>
                <a:lumOff val="40000"/>
              </a:schemeClr>
            </a:solidFill>
          </a:ln>
        </p:spPr>
        <p:txBody>
          <a:bodyPr wrap="none" rtlCol="0">
            <a:spAutoFit/>
          </a:bodyPr>
          <a:lstStyle/>
          <a:p>
            <a:r>
              <a:rPr lang="en-US" altLang="zh-CN" sz="3600" b="1">
                <a:solidFill>
                  <a:schemeClr val="accent6">
                    <a:lumMod val="75000"/>
                  </a:schemeClr>
                </a:solidFill>
              </a:rPr>
              <a:t>0</a:t>
            </a:r>
            <a:r>
              <a:rPr lang="zh-CN" altLang="en-US" sz="3600" b="1">
                <a:solidFill>
                  <a:schemeClr val="accent6">
                    <a:lumMod val="75000"/>
                  </a:schemeClr>
                </a:solidFill>
              </a:rPr>
              <a:t>元</a:t>
            </a:r>
          </a:p>
        </p:txBody>
      </p:sp>
      <p:sp>
        <p:nvSpPr>
          <p:cNvPr id="20" name="文本框 19"/>
          <p:cNvSpPr txBox="1"/>
          <p:nvPr/>
        </p:nvSpPr>
        <p:spPr>
          <a:xfrm>
            <a:off x="9075420" y="3345180"/>
            <a:ext cx="873760" cy="645160"/>
          </a:xfrm>
          <a:prstGeom prst="rect">
            <a:avLst/>
          </a:prstGeom>
          <a:noFill/>
          <a:ln>
            <a:solidFill>
              <a:schemeClr val="accent6">
                <a:lumMod val="60000"/>
                <a:lumOff val="40000"/>
              </a:schemeClr>
            </a:solidFill>
          </a:ln>
        </p:spPr>
        <p:txBody>
          <a:bodyPr wrap="none" rtlCol="0">
            <a:spAutoFit/>
          </a:bodyPr>
          <a:lstStyle/>
          <a:p>
            <a:r>
              <a:rPr lang="en-US" altLang="zh-CN" sz="3600" b="1">
                <a:solidFill>
                  <a:schemeClr val="accent6">
                    <a:lumMod val="75000"/>
                  </a:schemeClr>
                </a:solidFill>
              </a:rPr>
              <a:t>0</a:t>
            </a:r>
            <a:r>
              <a:rPr lang="zh-CN" altLang="en-US" sz="3600" b="1">
                <a:solidFill>
                  <a:schemeClr val="accent6">
                    <a:lumMod val="75000"/>
                  </a:schemeClr>
                </a:solidFill>
              </a:rPr>
              <a:t>元</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mtsc_body27.png"/>
          <p:cNvPicPr>
            <a:picLocks noChangeAspect="1"/>
          </p:cNvPicPr>
          <p:nvPr>
            <p:custDataLst>
              <p:tags r:id="rId2"/>
            </p:custDataLst>
          </p:nvPr>
        </p:nvPicPr>
        <p:blipFill>
          <a:blip r:embed="rId5" cstate="print"/>
          <a:stretch>
            <a:fillRect/>
          </a:stretch>
        </p:blipFill>
        <p:spPr>
          <a:xfrm>
            <a:off x="3914140" y="2345055"/>
            <a:ext cx="3549015" cy="3206750"/>
          </a:xfrm>
          <a:prstGeom prst="rect">
            <a:avLst/>
          </a:prstGeom>
          <a:ln>
            <a:noFill/>
          </a:ln>
          <a:effectLst>
            <a:outerShdw blurRad="50800" dist="38100" dir="2700000" algn="tl" rotWithShape="0">
              <a:prstClr val="black">
                <a:alpha val="40000"/>
              </a:prstClr>
            </a:outerShdw>
          </a:effectLst>
        </p:spPr>
      </p:pic>
      <p:sp>
        <p:nvSpPr>
          <p:cNvPr id="12" name="文本框 11"/>
          <p:cNvSpPr txBox="1"/>
          <p:nvPr/>
        </p:nvSpPr>
        <p:spPr>
          <a:xfrm>
            <a:off x="897255" y="2481580"/>
            <a:ext cx="9582785" cy="521970"/>
          </a:xfrm>
          <a:prstGeom prst="rect">
            <a:avLst/>
          </a:prstGeom>
          <a:noFill/>
          <a:ln>
            <a:gradFill>
              <a:gsLst>
                <a:gs pos="100000">
                  <a:srgbClr val="E06A6D"/>
                </a:gs>
                <a:gs pos="0">
                  <a:srgbClr val="FDB0BA"/>
                </a:gs>
              </a:gsLst>
              <a:lin ang="5400000" scaled="1"/>
            </a:gradFill>
          </a:ln>
        </p:spPr>
        <p:txBody>
          <a:bodyPr wrap="square" rtlCol="0">
            <a:spAutoFit/>
          </a:bodyPr>
          <a:lstStyle/>
          <a:p>
            <a:r>
              <a:rPr lang="zh-CN" altLang="en-US" sz="2800" b="1">
                <a:ln w="22225">
                  <a:solidFill>
                    <a:schemeClr val="accent2"/>
                  </a:solidFill>
                  <a:prstDash val="solid"/>
                </a:ln>
                <a:solidFill>
                  <a:schemeClr val="accent2">
                    <a:lumMod val="40000"/>
                    <a:lumOff val="60000"/>
                  </a:schemeClr>
                </a:solidFill>
                <a:effectLst/>
              </a:rPr>
              <a:t>互助医疗与商业报销不发生冲突，商险报销后可再次报销</a:t>
            </a:r>
          </a:p>
        </p:txBody>
      </p:sp>
      <p:sp>
        <p:nvSpPr>
          <p:cNvPr id="21" name="文本框 20"/>
          <p:cNvSpPr txBox="1"/>
          <p:nvPr/>
        </p:nvSpPr>
        <p:spPr>
          <a:xfrm>
            <a:off x="834390" y="3463290"/>
            <a:ext cx="9645015" cy="1383665"/>
          </a:xfrm>
          <a:prstGeom prst="rect">
            <a:avLst/>
          </a:prstGeom>
          <a:noFill/>
        </p:spPr>
        <p:txBody>
          <a:bodyPr wrap="square" rtlCol="0">
            <a:spAutoFit/>
          </a:bodyPr>
          <a:lstStyle/>
          <a:p>
            <a:r>
              <a:rPr lang="zh-CN" sz="2800" b="1">
                <a:ln w="6600">
                  <a:solidFill>
                    <a:schemeClr val="accent2"/>
                  </a:solidFill>
                  <a:prstDash val="solid"/>
                </a:ln>
                <a:gradFill>
                  <a:gsLst>
                    <a:gs pos="100000">
                      <a:srgbClr val="E06A6D"/>
                    </a:gs>
                    <a:gs pos="0">
                      <a:srgbClr val="FDB0BA"/>
                    </a:gs>
                  </a:gsLst>
                  <a:lin scaled="1"/>
                </a:gradFill>
                <a:effectLst>
                  <a:outerShdw dist="38100" dir="2700000" algn="tl" rotWithShape="0">
                    <a:schemeClr val="accent2"/>
                  </a:outerShdw>
                </a:effectLst>
              </a:rPr>
              <a:t>商业保险公司报销过后，商业保险出具所需材料复印件加盖保险公司公章，再打印一份理赔结案通知书后拿到中互会哈尔滨办事处可再次报销。（不扣除商险报销金额）</a:t>
            </a:r>
          </a:p>
        </p:txBody>
      </p:sp>
      <p:grpSp>
        <p:nvGrpSpPr>
          <p:cNvPr id="23" name="组合 22"/>
          <p:cNvGrpSpPr/>
          <p:nvPr/>
        </p:nvGrpSpPr>
        <p:grpSpPr>
          <a:xfrm>
            <a:off x="623570" y="1069340"/>
            <a:ext cx="4812665" cy="953135"/>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08"/>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商险报销后所需材料</a:t>
              </a:r>
            </a:p>
          </p:txBody>
        </p:sp>
      </p:gr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15765" y="2875280"/>
            <a:ext cx="3870960" cy="1106805"/>
          </a:xfrm>
          <a:prstGeom prst="rect">
            <a:avLst/>
          </a:prstGeom>
          <a:noFill/>
          <a:effectLst>
            <a:outerShdw blurRad="76200" dist="12700" dir="2700000" sy="-23000" kx="-800400" algn="bl" rotWithShape="0">
              <a:srgbClr val="C00000">
                <a:alpha val="20000"/>
              </a:srgbClr>
            </a:outerShdw>
          </a:effectLst>
        </p:spPr>
        <p:txBody>
          <a:bodyPr wrap="square" lIns="91440" tIns="45720" rIns="91440" bIns="45720">
            <a:spAutoFit/>
          </a:bodyPr>
          <a:lstStyle/>
          <a:p>
            <a:pPr algn="ctr"/>
            <a:r>
              <a:rPr lang="zh-CN" altLang="en-US" sz="6600" b="1" dirty="0">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rPr>
              <a:t>会员服务</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开展丰富多彩的会员活动</a:t>
              </a:r>
            </a:p>
          </p:txBody>
        </p:sp>
      </p:grpSp>
      <p:sp>
        <p:nvSpPr>
          <p:cNvPr id="2" name="文本框 1"/>
          <p:cNvSpPr txBox="1"/>
          <p:nvPr/>
        </p:nvSpPr>
        <p:spPr>
          <a:xfrm>
            <a:off x="804545" y="2191385"/>
            <a:ext cx="10153015" cy="3538220"/>
          </a:xfrm>
          <a:prstGeom prst="rect">
            <a:avLst/>
          </a:prstGeom>
          <a:noFill/>
        </p:spPr>
        <p:txBody>
          <a:bodyPr wrap="square" rtlCol="0">
            <a:spAutoFit/>
          </a:bodyPr>
          <a:lstStyle/>
          <a:p>
            <a:endParaRPr lang="zh-CN" altLang="en-US" sz="2800" b="1"/>
          </a:p>
          <a:p>
            <a:r>
              <a:rPr lang="en-US" altLang="zh-CN" sz="2800" b="1"/>
              <a:t>               </a:t>
            </a:r>
            <a:r>
              <a:rPr lang="zh-CN" altLang="en-US" sz="2800" b="1"/>
              <a:t>不以盈利为目的，取之职工，用之职工。</a:t>
            </a:r>
          </a:p>
          <a:p>
            <a:endParaRPr lang="zh-CN" altLang="en-US" sz="2800" b="1"/>
          </a:p>
          <a:p>
            <a:r>
              <a:rPr lang="zh-CN" altLang="en-US" sz="2800" b="1"/>
              <a:t>开展会员活动：</a:t>
            </a:r>
          </a:p>
          <a:p>
            <a:endParaRPr lang="zh-CN" altLang="en-US" sz="2800" b="1"/>
          </a:p>
          <a:p>
            <a:r>
              <a:rPr lang="zh-CN" altLang="en-US" sz="2800" b="1"/>
              <a:t>采取</a:t>
            </a:r>
            <a:r>
              <a:rPr lang="en-US" altLang="zh-CN" sz="2800" b="1"/>
              <a:t>“</a:t>
            </a:r>
            <a:r>
              <a:rPr lang="zh-CN" altLang="en-US" sz="2800" b="1"/>
              <a:t>救助慰问</a:t>
            </a:r>
            <a:r>
              <a:rPr lang="en-US" altLang="zh-CN" sz="2800" b="1"/>
              <a:t>”“</a:t>
            </a:r>
            <a:r>
              <a:rPr lang="zh-CN" altLang="en-US" sz="2800" b="1"/>
              <a:t>夏送清凉</a:t>
            </a:r>
            <a:r>
              <a:rPr lang="en-US" altLang="zh-CN" sz="2800" b="1"/>
              <a:t>”“</a:t>
            </a:r>
            <a:r>
              <a:rPr lang="zh-CN" altLang="en-US" sz="2800" b="1"/>
              <a:t>冬送温暖</a:t>
            </a:r>
            <a:r>
              <a:rPr lang="en-US" altLang="zh-CN" sz="2800" b="1"/>
              <a:t>”</a:t>
            </a:r>
            <a:r>
              <a:rPr lang="en-US" altLang="zh-CN" sz="2800" b="1">
                <a:sym typeface="+mn-ea"/>
              </a:rPr>
              <a:t>“</a:t>
            </a:r>
            <a:r>
              <a:rPr lang="zh-CN" altLang="en-US" sz="2800" b="1">
                <a:sym typeface="+mn-ea"/>
              </a:rPr>
              <a:t>线上答题</a:t>
            </a:r>
            <a:r>
              <a:rPr lang="en-US" altLang="zh-CN" sz="2800" b="1">
                <a:sym typeface="+mn-ea"/>
              </a:rPr>
              <a:t>”</a:t>
            </a:r>
            <a:r>
              <a:rPr lang="en-US" altLang="zh-CN" sz="2800" b="1"/>
              <a:t>“</a:t>
            </a:r>
            <a:r>
              <a:rPr lang="zh-CN" altLang="en-US" sz="2800" b="1"/>
              <a:t>公益体检</a:t>
            </a:r>
            <a:r>
              <a:rPr lang="en-US" altLang="zh-CN" sz="2800" b="1"/>
              <a:t>”“</a:t>
            </a:r>
            <a:r>
              <a:rPr lang="zh-CN" altLang="en-US" sz="2800" b="1"/>
              <a:t>女</a:t>
            </a:r>
          </a:p>
          <a:p>
            <a:endParaRPr lang="zh-CN" altLang="en-US" sz="2800" b="1"/>
          </a:p>
          <a:p>
            <a:r>
              <a:rPr lang="zh-CN" altLang="en-US" sz="2800" b="1"/>
              <a:t>职工两癌筛查</a:t>
            </a:r>
            <a:r>
              <a:rPr lang="en-US" altLang="zh-CN" sz="2800" b="1"/>
              <a:t>”“</a:t>
            </a:r>
            <a:r>
              <a:rPr lang="zh-CN" altLang="en-US" sz="2800" b="1"/>
              <a:t>冠名</a:t>
            </a:r>
            <a:r>
              <a:rPr lang="zh-CN" altLang="en-US" sz="2800" b="1">
                <a:sym typeface="+mn-ea"/>
              </a:rPr>
              <a:t>活动</a:t>
            </a:r>
            <a:r>
              <a:rPr lang="en-US" altLang="zh-CN" sz="2800" b="1"/>
              <a:t>”“</a:t>
            </a:r>
            <a:r>
              <a:rPr lang="zh-CN" altLang="en-US" sz="2800" b="1"/>
              <a:t>健康公益大讲堂</a:t>
            </a:r>
            <a:r>
              <a:rPr lang="en-US" altLang="zh-CN" sz="2800" b="1"/>
              <a:t>”</a:t>
            </a:r>
            <a:r>
              <a:rPr lang="zh-CN" altLang="en-US" sz="2800" b="1"/>
              <a:t>等形式多样</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会员活动：救助慰问</a:t>
              </a:r>
            </a:p>
          </p:txBody>
        </p:sp>
      </p:grpSp>
      <p:sp>
        <p:nvSpPr>
          <p:cNvPr id="2" name="文本框 1"/>
          <p:cNvSpPr txBox="1"/>
          <p:nvPr/>
        </p:nvSpPr>
        <p:spPr>
          <a:xfrm>
            <a:off x="248285" y="2153285"/>
            <a:ext cx="11633835" cy="2800767"/>
          </a:xfrm>
          <a:prstGeom prst="rect">
            <a:avLst/>
          </a:prstGeom>
          <a:noFill/>
        </p:spPr>
        <p:txBody>
          <a:bodyPr wrap="square" rtlCol="0">
            <a:spAutoFit/>
          </a:bodyPr>
          <a:lstStyle/>
          <a:p>
            <a:r>
              <a:rPr lang="zh-CN" altLang="en-US" sz="3200" b="1" dirty="0" smtClean="0">
                <a:solidFill>
                  <a:srgbClr val="FF3300"/>
                </a:solidFill>
              </a:rPr>
              <a:t>      </a:t>
            </a:r>
            <a:endParaRPr lang="en-US" altLang="zh-CN" sz="3200" b="1" dirty="0" smtClean="0">
              <a:solidFill>
                <a:srgbClr val="FF3300"/>
              </a:solidFill>
            </a:endParaRPr>
          </a:p>
          <a:p>
            <a:endParaRPr lang="en-US" altLang="zh-CN" sz="3200" b="1" dirty="0" smtClean="0">
              <a:solidFill>
                <a:srgbClr val="FF3300"/>
              </a:solidFill>
            </a:endParaRPr>
          </a:p>
          <a:p>
            <a:r>
              <a:rPr lang="en-US" altLang="zh-CN" sz="3200" b="1" dirty="0" smtClean="0">
                <a:solidFill>
                  <a:srgbClr val="FF3300"/>
                </a:solidFill>
              </a:rPr>
              <a:t>       </a:t>
            </a:r>
            <a:r>
              <a:rPr lang="zh-CN" altLang="en-US" sz="3200" b="1" dirty="0" smtClean="0">
                <a:solidFill>
                  <a:srgbClr val="FF3300"/>
                </a:solidFill>
              </a:rPr>
              <a:t> </a:t>
            </a:r>
            <a:r>
              <a:rPr lang="zh-CN" altLang="en-US" sz="2800" b="1" dirty="0" smtClean="0">
                <a:solidFill>
                  <a:srgbClr val="FF3300"/>
                </a:solidFill>
              </a:rPr>
              <a:t>对</a:t>
            </a:r>
            <a:r>
              <a:rPr lang="zh-CN" altLang="en-US" sz="2800" b="1" dirty="0">
                <a:solidFill>
                  <a:srgbClr val="FF3300"/>
                </a:solidFill>
              </a:rPr>
              <a:t>于保障期内确诊患有本活动规定的重大疾</a:t>
            </a:r>
            <a:r>
              <a:rPr lang="zh-CN" altLang="en-US" sz="2800" b="1" dirty="0" smtClean="0">
                <a:solidFill>
                  <a:srgbClr val="FF3300"/>
                </a:solidFill>
              </a:rPr>
              <a:t>病或女职工特殊疾病的会</a:t>
            </a:r>
            <a:r>
              <a:rPr lang="zh-CN" altLang="en-US" sz="2800" b="1" dirty="0">
                <a:solidFill>
                  <a:srgbClr val="FF3300"/>
                </a:solidFill>
              </a:rPr>
              <a:t>员并领取过互助金的，针对于会</a:t>
            </a:r>
            <a:r>
              <a:rPr lang="zh-CN" altLang="en-US" sz="2800" b="1" dirty="0" smtClean="0">
                <a:solidFill>
                  <a:srgbClr val="FF3300"/>
                </a:solidFill>
              </a:rPr>
              <a:t>员医疗花费的自</a:t>
            </a:r>
            <a:r>
              <a:rPr lang="zh-CN" altLang="en-US" sz="2800" b="1" dirty="0">
                <a:solidFill>
                  <a:srgbClr val="FF3300"/>
                </a:solidFill>
              </a:rPr>
              <a:t>费部</a:t>
            </a:r>
            <a:r>
              <a:rPr lang="zh-CN" altLang="en-US" sz="2800" b="1" dirty="0" smtClean="0">
                <a:solidFill>
                  <a:srgbClr val="FF3300"/>
                </a:solidFill>
              </a:rPr>
              <a:t>分的</a:t>
            </a:r>
            <a:r>
              <a:rPr lang="zh-CN" altLang="en-US" sz="2800" b="1" dirty="0">
                <a:solidFill>
                  <a:srgbClr val="FF3300"/>
                </a:solidFill>
              </a:rPr>
              <a:t>金额给</a:t>
            </a:r>
            <a:r>
              <a:rPr lang="zh-CN" altLang="en-US" sz="2800" b="1" dirty="0" smtClean="0">
                <a:solidFill>
                  <a:srgbClr val="FF3300"/>
                </a:solidFill>
              </a:rPr>
              <a:t>予 </a:t>
            </a:r>
            <a:r>
              <a:rPr lang="zh-CN" altLang="en-US" sz="4000" b="1" dirty="0" smtClean="0">
                <a:solidFill>
                  <a:srgbClr val="FF3300"/>
                </a:solidFill>
              </a:rPr>
              <a:t>救</a:t>
            </a:r>
            <a:r>
              <a:rPr lang="zh-CN" altLang="en-US" sz="4000" b="1" dirty="0">
                <a:solidFill>
                  <a:srgbClr val="FF3300"/>
                </a:solidFill>
              </a:rPr>
              <a:t>助金</a:t>
            </a:r>
            <a:r>
              <a:rPr lang="zh-CN" altLang="en-US" sz="2800" b="1" dirty="0">
                <a:solidFill>
                  <a:srgbClr val="FF3300"/>
                </a:solidFill>
              </a:rPr>
              <a:t>，救助金金额不过互助金金</a:t>
            </a:r>
            <a:r>
              <a:rPr lang="zh-CN" altLang="en-US" sz="2800" b="1" dirty="0" smtClean="0">
                <a:solidFill>
                  <a:srgbClr val="FF3300"/>
                </a:solidFill>
              </a:rPr>
              <a:t>额。</a:t>
            </a:r>
            <a:endParaRPr lang="zh-CN" altLang="en-US" sz="3200" b="1" dirty="0">
              <a:solidFill>
                <a:srgbClr val="FF3300"/>
              </a:solidFill>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会员活动：救助慰问</a:t>
              </a:r>
            </a:p>
          </p:txBody>
        </p:sp>
      </p:grpSp>
      <p:sp>
        <p:nvSpPr>
          <p:cNvPr id="6" name="TextBox 5"/>
          <p:cNvSpPr txBox="1"/>
          <p:nvPr/>
        </p:nvSpPr>
        <p:spPr>
          <a:xfrm>
            <a:off x="0" y="2053389"/>
            <a:ext cx="12192000" cy="1200329"/>
          </a:xfrm>
          <a:prstGeom prst="rect">
            <a:avLst/>
          </a:prstGeom>
          <a:noFill/>
        </p:spPr>
        <p:txBody>
          <a:bodyPr wrap="square" rtlCol="0">
            <a:spAutoFit/>
          </a:bodyPr>
          <a:lstStyle/>
          <a:p>
            <a:r>
              <a:rPr lang="en-US" altLang="zh-CN" sz="2400" b="1" dirty="0" smtClean="0">
                <a:solidFill>
                  <a:srgbClr val="7030A0"/>
                </a:solidFill>
              </a:rPr>
              <a:t>          2022</a:t>
            </a:r>
            <a:r>
              <a:rPr lang="zh-CN" altLang="en-US" sz="2400" b="1" dirty="0" smtClean="0">
                <a:solidFill>
                  <a:srgbClr val="7030A0"/>
                </a:solidFill>
              </a:rPr>
              <a:t>年</a:t>
            </a:r>
            <a:r>
              <a:rPr lang="en-US" altLang="zh-CN" sz="2400" b="1" dirty="0" smtClean="0">
                <a:solidFill>
                  <a:srgbClr val="7030A0"/>
                </a:solidFill>
              </a:rPr>
              <a:t>8</a:t>
            </a:r>
            <a:r>
              <a:rPr lang="zh-CN" altLang="en-US" sz="2400" b="1" dirty="0" smtClean="0">
                <a:solidFill>
                  <a:srgbClr val="7030A0"/>
                </a:solidFill>
              </a:rPr>
              <a:t>月份中互会哈尔滨办事处为已患重疾和女职工特殊疾病的职工开展救助慰问</a:t>
            </a:r>
            <a:endParaRPr lang="en-US" altLang="zh-CN" sz="2400" b="1" dirty="0" smtClean="0">
              <a:solidFill>
                <a:srgbClr val="7030A0"/>
              </a:solidFill>
            </a:endParaRPr>
          </a:p>
          <a:p>
            <a:r>
              <a:rPr lang="zh-CN" altLang="en-US" sz="2400" b="1" dirty="0" smtClean="0">
                <a:solidFill>
                  <a:srgbClr val="7030A0"/>
                </a:solidFill>
              </a:rPr>
              <a:t>会员活动，一共救助职工</a:t>
            </a:r>
            <a:r>
              <a:rPr lang="en-US" altLang="zh-CN" sz="2400" b="1" dirty="0" smtClean="0">
                <a:solidFill>
                  <a:srgbClr val="7030A0"/>
                </a:solidFill>
              </a:rPr>
              <a:t>32</a:t>
            </a:r>
            <a:r>
              <a:rPr lang="zh-CN" altLang="en-US" sz="2400" b="1" dirty="0" smtClean="0">
                <a:solidFill>
                  <a:srgbClr val="7030A0"/>
                </a:solidFill>
              </a:rPr>
              <a:t>人，单人获得救助金高达</a:t>
            </a:r>
            <a:r>
              <a:rPr lang="en-US" altLang="zh-CN" sz="2400" b="1" dirty="0" smtClean="0">
                <a:solidFill>
                  <a:srgbClr val="7030A0"/>
                </a:solidFill>
              </a:rPr>
              <a:t>15572</a:t>
            </a:r>
            <a:r>
              <a:rPr lang="zh-CN" altLang="en-US" sz="2400" b="1" dirty="0" smtClean="0">
                <a:solidFill>
                  <a:srgbClr val="7030A0"/>
                </a:solidFill>
              </a:rPr>
              <a:t>元。共计发放救助金：</a:t>
            </a:r>
            <a:r>
              <a:rPr lang="en-US" altLang="zh-CN" sz="2400" b="1" dirty="0" smtClean="0">
                <a:solidFill>
                  <a:srgbClr val="7030A0"/>
                </a:solidFill>
              </a:rPr>
              <a:t>137375</a:t>
            </a:r>
            <a:r>
              <a:rPr lang="zh-CN" altLang="en-US" sz="2400" b="1" dirty="0" smtClean="0">
                <a:solidFill>
                  <a:srgbClr val="7030A0"/>
                </a:solidFill>
              </a:rPr>
              <a:t>元</a:t>
            </a:r>
            <a:r>
              <a:rPr lang="zh-CN" altLang="en-US" b="1" dirty="0" smtClean="0">
                <a:solidFill>
                  <a:srgbClr val="7030A0"/>
                </a:solidFill>
              </a:rPr>
              <a:t>。</a:t>
            </a:r>
            <a:endParaRPr lang="zh-CN" altLang="en-US" b="1" dirty="0">
              <a:solidFill>
                <a:srgbClr val="7030A0"/>
              </a:solidFill>
            </a:endParaRPr>
          </a:p>
        </p:txBody>
      </p:sp>
      <p:pic>
        <p:nvPicPr>
          <p:cNvPr id="1026" name="Picture 2"/>
          <p:cNvPicPr>
            <a:picLocks noChangeAspect="1" noChangeArrowheads="1"/>
          </p:cNvPicPr>
          <p:nvPr/>
        </p:nvPicPr>
        <p:blipFill>
          <a:blip r:embed="rId4" cstate="print"/>
          <a:srcRect/>
          <a:stretch>
            <a:fillRect/>
          </a:stretch>
        </p:blipFill>
        <p:spPr bwMode="auto">
          <a:xfrm>
            <a:off x="1550067" y="2839453"/>
            <a:ext cx="3422985" cy="377791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835816" y="2935706"/>
            <a:ext cx="4607593" cy="3446797"/>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会员活动：救助慰问</a:t>
              </a:r>
            </a:p>
          </p:txBody>
        </p:sp>
      </p:grpSp>
      <p:sp>
        <p:nvSpPr>
          <p:cNvPr id="7" name="TextBox 6"/>
          <p:cNvSpPr txBox="1"/>
          <p:nvPr/>
        </p:nvSpPr>
        <p:spPr>
          <a:xfrm>
            <a:off x="421143" y="5358063"/>
            <a:ext cx="11064247" cy="923330"/>
          </a:xfrm>
          <a:prstGeom prst="rect">
            <a:avLst/>
          </a:prstGeom>
          <a:noFill/>
        </p:spPr>
        <p:txBody>
          <a:bodyPr wrap="none" rtlCol="0">
            <a:spAutoFit/>
          </a:bodyPr>
          <a:lstStyle/>
          <a:p>
            <a:r>
              <a:rPr lang="zh-CN" altLang="en-US" dirty="0" smtClean="0">
                <a:solidFill>
                  <a:srgbClr val="FF3300"/>
                </a:solidFill>
              </a:rPr>
              <a:t>        参保单位领导和职工表示</a:t>
            </a:r>
            <a:r>
              <a:rPr lang="en-US" altLang="zh-CN" dirty="0" smtClean="0">
                <a:solidFill>
                  <a:srgbClr val="FF3300"/>
                </a:solidFill>
              </a:rPr>
              <a:t>:</a:t>
            </a:r>
            <a:r>
              <a:rPr lang="zh-CN" altLang="en-US" dirty="0" smtClean="0">
                <a:solidFill>
                  <a:srgbClr val="FF3300"/>
                </a:solidFill>
              </a:rPr>
              <a:t>没想到花费</a:t>
            </a:r>
            <a:r>
              <a:rPr lang="en-US" altLang="zh-CN" dirty="0" smtClean="0">
                <a:solidFill>
                  <a:srgbClr val="FF3300"/>
                </a:solidFill>
              </a:rPr>
              <a:t>170</a:t>
            </a:r>
            <a:r>
              <a:rPr lang="zh-CN" altLang="en-US" dirty="0" smtClean="0">
                <a:solidFill>
                  <a:srgbClr val="FF3300"/>
                </a:solidFill>
              </a:rPr>
              <a:t>元购买的互助医疗保障活动，不仅收到了正常赔付的</a:t>
            </a:r>
            <a:r>
              <a:rPr lang="en-US" altLang="zh-CN" dirty="0" smtClean="0">
                <a:solidFill>
                  <a:srgbClr val="FF3300"/>
                </a:solidFill>
              </a:rPr>
              <a:t>4</a:t>
            </a:r>
            <a:r>
              <a:rPr lang="zh-CN" altLang="en-US" dirty="0" smtClean="0">
                <a:solidFill>
                  <a:srgbClr val="FF3300"/>
                </a:solidFill>
              </a:rPr>
              <a:t>万多元，</a:t>
            </a:r>
            <a:endParaRPr lang="en-US" altLang="zh-CN" dirty="0" smtClean="0">
              <a:solidFill>
                <a:srgbClr val="FF3300"/>
              </a:solidFill>
            </a:endParaRPr>
          </a:p>
          <a:p>
            <a:r>
              <a:rPr lang="zh-CN" altLang="en-US" dirty="0" smtClean="0">
                <a:solidFill>
                  <a:srgbClr val="FF3300"/>
                </a:solidFill>
              </a:rPr>
              <a:t>还获得</a:t>
            </a:r>
            <a:r>
              <a:rPr lang="en-US" altLang="zh-CN" dirty="0" smtClean="0">
                <a:solidFill>
                  <a:srgbClr val="FF3300"/>
                </a:solidFill>
              </a:rPr>
              <a:t>1</a:t>
            </a:r>
            <a:r>
              <a:rPr lang="zh-CN" altLang="en-US" dirty="0" smtClean="0">
                <a:solidFill>
                  <a:srgbClr val="FF3300"/>
                </a:solidFill>
              </a:rPr>
              <a:t>万多元的救助金。真正意义上的做到了花小钱办大事，深切地感受到党和政府以及工会的亲切关怀</a:t>
            </a:r>
            <a:endParaRPr lang="en-US" altLang="zh-CN" dirty="0" smtClean="0">
              <a:solidFill>
                <a:srgbClr val="FF3300"/>
              </a:solidFill>
            </a:endParaRPr>
          </a:p>
          <a:p>
            <a:r>
              <a:rPr lang="zh-CN" altLang="en-US" dirty="0" smtClean="0">
                <a:solidFill>
                  <a:srgbClr val="FF3300"/>
                </a:solidFill>
              </a:rPr>
              <a:t>和爱心温暖。成为了职工的“娘家人”</a:t>
            </a:r>
            <a:endParaRPr lang="zh-CN" altLang="en-US" dirty="0">
              <a:solidFill>
                <a:srgbClr val="FF33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251284" y="2117559"/>
            <a:ext cx="3449053" cy="290362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5729288" y="1956635"/>
            <a:ext cx="3781425" cy="310515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会员活动：夏送清凉</a:t>
              </a:r>
            </a:p>
          </p:txBody>
        </p:sp>
      </p:grpSp>
      <p:sp>
        <p:nvSpPr>
          <p:cNvPr id="2" name="文本框 1"/>
          <p:cNvSpPr txBox="1"/>
          <p:nvPr/>
        </p:nvSpPr>
        <p:spPr>
          <a:xfrm>
            <a:off x="623570" y="2172970"/>
            <a:ext cx="10548620" cy="460375"/>
          </a:xfrm>
          <a:prstGeom prst="rect">
            <a:avLst/>
          </a:prstGeom>
          <a:noFill/>
        </p:spPr>
        <p:txBody>
          <a:bodyPr wrap="none" rtlCol="0">
            <a:spAutoFit/>
          </a:bodyPr>
          <a:lstStyle/>
          <a:p>
            <a:r>
              <a:rPr lang="zh-CN" altLang="en-US" sz="2400" b="1"/>
              <a:t>为工作在一线的工厂在职职工开展</a:t>
            </a:r>
            <a:r>
              <a:rPr lang="en-US" altLang="zh-CN" sz="2400" b="1"/>
              <a:t>“</a:t>
            </a:r>
            <a:r>
              <a:rPr lang="zh-CN" altLang="en-US" sz="2400" b="1"/>
              <a:t>互助保障送清凉关爱职工保健康</a:t>
            </a:r>
            <a:r>
              <a:rPr lang="en-US" altLang="zh-CN" sz="2400" b="1"/>
              <a:t>”</a:t>
            </a:r>
            <a:r>
              <a:rPr lang="zh-CN" altLang="en-US" sz="2400" b="1"/>
              <a:t>会员活动</a:t>
            </a:r>
          </a:p>
        </p:txBody>
      </p:sp>
      <p:pic>
        <p:nvPicPr>
          <p:cNvPr id="8194" name="Picture 2"/>
          <p:cNvPicPr>
            <a:picLocks noChangeAspect="1" noChangeArrowheads="1"/>
          </p:cNvPicPr>
          <p:nvPr/>
        </p:nvPicPr>
        <p:blipFill>
          <a:blip r:embed="rId4" cstate="print"/>
          <a:srcRect/>
          <a:stretch>
            <a:fillRect/>
          </a:stretch>
        </p:blipFill>
        <p:spPr bwMode="auto">
          <a:xfrm>
            <a:off x="601831" y="2779044"/>
            <a:ext cx="5863138" cy="3609975"/>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6789320" y="2828423"/>
            <a:ext cx="4933950" cy="35433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a:t>
              </a:r>
              <a:r>
                <a:rPr lang="zh-CN" altLang="en-US" sz="2800" b="1" dirty="0" smtClean="0">
                  <a:solidFill>
                    <a:schemeClr val="bg1"/>
                  </a:solidFill>
                  <a:latin typeface="思源宋体 Heavy" panose="02020900000000000000"/>
                  <a:ea typeface="微软雅黑" panose="020B0503020204020204" charset="-122"/>
                </a:rPr>
                <a:t>：线上答题</a:t>
              </a:r>
              <a:endParaRPr lang="zh-CN" altLang="en-US" sz="2800" b="1" dirty="0">
                <a:solidFill>
                  <a:schemeClr val="bg1"/>
                </a:solidFill>
                <a:latin typeface="思源宋体 Heavy" panose="02020900000000000000"/>
                <a:ea typeface="微软雅黑" panose="020B0503020204020204" charset="-122"/>
              </a:endParaRPr>
            </a:p>
          </p:txBody>
        </p:sp>
      </p:grpSp>
      <p:sp>
        <p:nvSpPr>
          <p:cNvPr id="2" name="文本框 1"/>
          <p:cNvSpPr txBox="1"/>
          <p:nvPr/>
        </p:nvSpPr>
        <p:spPr>
          <a:xfrm>
            <a:off x="623570" y="2172970"/>
            <a:ext cx="10084812" cy="461665"/>
          </a:xfrm>
          <a:prstGeom prst="rect">
            <a:avLst/>
          </a:prstGeom>
          <a:noFill/>
        </p:spPr>
        <p:txBody>
          <a:bodyPr wrap="none" rtlCol="0">
            <a:spAutoFit/>
          </a:bodyPr>
          <a:lstStyle/>
          <a:p>
            <a:r>
              <a:rPr lang="zh-CN" altLang="en-US" sz="2400" b="1" dirty="0" smtClean="0"/>
              <a:t>采用线上答题的方式让职工了解互助医疗保障，答对即可抽奖，奖品丰富</a:t>
            </a:r>
            <a:endParaRPr lang="zh-CN" altLang="en-US" sz="2400" b="1" dirty="0"/>
          </a:p>
        </p:txBody>
      </p:sp>
      <p:pic>
        <p:nvPicPr>
          <p:cNvPr id="4098" name="Picture 2"/>
          <p:cNvPicPr>
            <a:picLocks noChangeAspect="1" noChangeArrowheads="1"/>
          </p:cNvPicPr>
          <p:nvPr/>
        </p:nvPicPr>
        <p:blipFill>
          <a:blip r:embed="rId4" cstate="print"/>
          <a:srcRect/>
          <a:stretch>
            <a:fillRect/>
          </a:stretch>
        </p:blipFill>
        <p:spPr bwMode="auto">
          <a:xfrm>
            <a:off x="338640" y="2869031"/>
            <a:ext cx="3463340" cy="3628022"/>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4086979" y="2916405"/>
            <a:ext cx="3356558" cy="3495675"/>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7736806" y="2998871"/>
            <a:ext cx="4022057" cy="3385887"/>
          </a:xfrm>
          <a:prstGeom prst="rect">
            <a:avLst/>
          </a:prstGeom>
          <a:noFill/>
          <a:ln w="9525">
            <a:noFill/>
            <a:miter lim="800000"/>
            <a:headEnd/>
            <a:tailEnd/>
          </a:ln>
        </p:spPr>
      </p:pic>
      <p:pic>
        <p:nvPicPr>
          <p:cNvPr id="4101" name="Picture 5"/>
          <p:cNvPicPr>
            <a:picLocks noChangeAspect="1" noChangeArrowheads="1"/>
          </p:cNvPicPr>
          <p:nvPr/>
        </p:nvPicPr>
        <p:blipFill>
          <a:blip r:embed="rId7" cstate="print"/>
          <a:srcRect/>
          <a:stretch>
            <a:fillRect/>
          </a:stretch>
        </p:blipFill>
        <p:spPr bwMode="auto">
          <a:xfrm>
            <a:off x="8102766" y="208547"/>
            <a:ext cx="3559844" cy="1898483"/>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会员活动：冬送温暖</a:t>
              </a:r>
            </a:p>
          </p:txBody>
        </p:sp>
      </p:grpSp>
      <p:sp>
        <p:nvSpPr>
          <p:cNvPr id="2" name="文本框 1"/>
          <p:cNvSpPr txBox="1"/>
          <p:nvPr/>
        </p:nvSpPr>
        <p:spPr>
          <a:xfrm>
            <a:off x="623570" y="2172970"/>
            <a:ext cx="11568430" cy="1198880"/>
          </a:xfrm>
          <a:prstGeom prst="rect">
            <a:avLst/>
          </a:prstGeom>
          <a:noFill/>
        </p:spPr>
        <p:txBody>
          <a:bodyPr wrap="square" rtlCol="0">
            <a:spAutoFit/>
          </a:bodyPr>
          <a:lstStyle/>
          <a:p>
            <a:r>
              <a:rPr lang="zh-CN" altLang="en-US" sz="2400" b="1" dirty="0" smtClean="0"/>
              <a:t>      向</a:t>
            </a:r>
            <a:r>
              <a:rPr lang="zh-CN" altLang="en-US" sz="2400" b="1" dirty="0"/>
              <a:t>公交集团开展冬季东温暖会员活动</a:t>
            </a:r>
            <a:r>
              <a:rPr lang="en-US" altLang="zh-CN" sz="2400" b="1" dirty="0"/>
              <a:t>---</a:t>
            </a:r>
            <a:r>
              <a:rPr lang="zh-CN" altLang="en-US" sz="2400" b="1" dirty="0"/>
              <a:t>为</a:t>
            </a:r>
            <a:r>
              <a:rPr lang="en-US" altLang="zh-CN" sz="2400" b="1" dirty="0"/>
              <a:t>6800</a:t>
            </a:r>
            <a:r>
              <a:rPr lang="zh-CN" altLang="en-US" sz="2400" b="1" dirty="0" smtClean="0"/>
              <a:t>名行驶在</a:t>
            </a:r>
            <a:r>
              <a:rPr lang="zh-CN" altLang="en-US" sz="2400" b="1" dirty="0"/>
              <a:t>路上的公交司机送去</a:t>
            </a:r>
            <a:r>
              <a:rPr lang="en-US" altLang="zh-CN" sz="2400" b="1" dirty="0"/>
              <a:t>6800</a:t>
            </a:r>
            <a:r>
              <a:rPr lang="zh-CN" altLang="en-US" sz="2400" b="1" dirty="0"/>
              <a:t>顶帽子，送去了冬日的温暖，也提升了公交服务新形象。上面印有公交集团标识和</a:t>
            </a:r>
            <a:r>
              <a:rPr lang="en-US" altLang="zh-CN" sz="2400" b="1" dirty="0"/>
              <a:t>“</a:t>
            </a:r>
            <a:r>
              <a:rPr lang="zh-CN" altLang="en-US" sz="2400" b="1" dirty="0"/>
              <a:t>互助保障</a:t>
            </a:r>
            <a:r>
              <a:rPr lang="en-US" altLang="zh-CN" sz="2400" b="1" dirty="0"/>
              <a:t>”</a:t>
            </a:r>
            <a:r>
              <a:rPr lang="zh-CN" altLang="en-US" sz="2400" b="1" dirty="0"/>
              <a:t>字样。</a:t>
            </a:r>
          </a:p>
        </p:txBody>
      </p:sp>
      <p:pic>
        <p:nvPicPr>
          <p:cNvPr id="3074" name="Picture 2"/>
          <p:cNvPicPr>
            <a:picLocks noChangeAspect="1" noChangeArrowheads="1"/>
          </p:cNvPicPr>
          <p:nvPr/>
        </p:nvPicPr>
        <p:blipFill>
          <a:blip r:embed="rId4" cstate="print"/>
          <a:srcRect/>
          <a:stretch>
            <a:fillRect/>
          </a:stretch>
        </p:blipFill>
        <p:spPr bwMode="auto">
          <a:xfrm>
            <a:off x="204289" y="3481137"/>
            <a:ext cx="3918532" cy="308509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7940841" y="3288632"/>
            <a:ext cx="4042611" cy="3282366"/>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3907006" y="3208421"/>
            <a:ext cx="4627394" cy="3408947"/>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0114" y="4536489"/>
            <a:ext cx="10022888" cy="2254928"/>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ctr">
              <a:lnSpc>
                <a:spcPct val="150000"/>
              </a:lnSpc>
            </a:pPr>
            <a:r>
              <a:rPr lang="zh-CN" altLang="en-US" sz="2000" dirty="0">
                <a:solidFill>
                  <a:schemeClr val="tx1"/>
                </a:solidFill>
                <a:latin typeface="Arial" panose="020B0604020202020204" pitchFamily="34" charset="0"/>
              </a:rPr>
              <a:t>统筹支付范围内，起付线至最高支付限额，个人自付部分</a:t>
            </a:r>
            <a:r>
              <a:rPr lang="zh-CN" altLang="en-US" dirty="0">
                <a:solidFill>
                  <a:srgbClr val="FF0000"/>
                </a:solidFill>
                <a:latin typeface="Arial" panose="020B0604020202020204" pitchFamily="34" charset="0"/>
              </a:rPr>
              <a:t>（新医保结算单需要计算</a:t>
            </a:r>
            <a:r>
              <a:rPr lang="zh-CN" altLang="en-US" sz="2000" dirty="0">
                <a:solidFill>
                  <a:srgbClr val="FF0000"/>
                </a:solidFill>
                <a:latin typeface="Arial" panose="020B0604020202020204" pitchFamily="34" charset="0"/>
              </a:rPr>
              <a:t>）：</a:t>
            </a:r>
            <a:endParaRPr lang="en-US" altLang="zh-CN" sz="2800" dirty="0">
              <a:solidFill>
                <a:srgbClr val="FF0000"/>
              </a:solidFill>
              <a:latin typeface="Arial" panose="020B0604020202020204" pitchFamily="34" charset="0"/>
            </a:endParaRPr>
          </a:p>
          <a:p>
            <a:r>
              <a:rPr lang="zh-CN" altLang="en-US" sz="2400" b="1" dirty="0">
                <a:solidFill>
                  <a:schemeClr val="accent2">
                    <a:lumMod val="75000"/>
                  </a:schemeClr>
                </a:solidFill>
                <a:latin typeface="Arial" panose="020B0604020202020204" pitchFamily="34" charset="0"/>
              </a:rPr>
              <a:t>本次符合医保范围内金额</a:t>
            </a:r>
            <a:r>
              <a:rPr lang="en-US" altLang="zh-CN" sz="2400" b="1" dirty="0">
                <a:solidFill>
                  <a:schemeClr val="accent2">
                    <a:lumMod val="75000"/>
                  </a:schemeClr>
                </a:solidFill>
                <a:latin typeface="Arial" panose="020B0604020202020204" pitchFamily="34" charset="0"/>
              </a:rPr>
              <a:t>25895.56-</a:t>
            </a:r>
            <a:r>
              <a:rPr lang="zh-CN" altLang="en-US" sz="2400" b="1" dirty="0">
                <a:solidFill>
                  <a:schemeClr val="accent2">
                    <a:lumMod val="75000"/>
                  </a:schemeClr>
                </a:solidFill>
                <a:latin typeface="Arial" panose="020B0604020202020204" pitchFamily="34" charset="0"/>
              </a:rPr>
              <a:t>统筹基金支付</a:t>
            </a:r>
            <a:r>
              <a:rPr lang="en-US" altLang="zh-CN" sz="2400" b="1" dirty="0">
                <a:solidFill>
                  <a:schemeClr val="accent2">
                    <a:lumMod val="75000"/>
                  </a:schemeClr>
                </a:solidFill>
                <a:latin typeface="Arial" panose="020B0604020202020204" pitchFamily="34" charset="0"/>
              </a:rPr>
              <a:t>21902.74-</a:t>
            </a:r>
            <a:r>
              <a:rPr lang="zh-CN" altLang="en-US" sz="2400" b="1" dirty="0">
                <a:solidFill>
                  <a:schemeClr val="accent2">
                    <a:lumMod val="75000"/>
                  </a:schemeClr>
                </a:solidFill>
                <a:latin typeface="Arial" panose="020B0604020202020204" pitchFamily="34" charset="0"/>
              </a:rPr>
              <a:t>起付线</a:t>
            </a:r>
            <a:r>
              <a:rPr lang="en-US" altLang="zh-CN" sz="2400" b="1" dirty="0">
                <a:solidFill>
                  <a:schemeClr val="accent2">
                    <a:lumMod val="75000"/>
                  </a:schemeClr>
                </a:solidFill>
                <a:latin typeface="Arial" panose="020B0604020202020204" pitchFamily="34" charset="0"/>
              </a:rPr>
              <a:t>720</a:t>
            </a:r>
            <a:r>
              <a:rPr lang="en-US" altLang="zh-CN" sz="2400" dirty="0">
                <a:solidFill>
                  <a:srgbClr val="FF0000"/>
                </a:solidFill>
                <a:latin typeface="Arial" panose="020B0604020202020204" pitchFamily="34" charset="0"/>
              </a:rPr>
              <a:t>=</a:t>
            </a:r>
            <a:r>
              <a:rPr lang="zh-CN" altLang="en-US" sz="2400" b="1" dirty="0">
                <a:solidFill>
                  <a:srgbClr val="FF0000"/>
                </a:solidFill>
                <a:latin typeface="Arial" panose="020B0604020202020204" pitchFamily="34" charset="0"/>
              </a:rPr>
              <a:t>医保范围内个人自付</a:t>
            </a:r>
            <a:r>
              <a:rPr lang="en-US" altLang="zh-CN" sz="2400" b="1" dirty="0">
                <a:solidFill>
                  <a:srgbClr val="FF0000"/>
                </a:solidFill>
                <a:latin typeface="Arial" panose="020B0604020202020204" pitchFamily="34" charset="0"/>
              </a:rPr>
              <a:t>3272.82</a:t>
            </a:r>
            <a:r>
              <a:rPr lang="zh-CN" altLang="en-US" sz="2400" b="1" dirty="0">
                <a:solidFill>
                  <a:srgbClr val="FF0000"/>
                </a:solidFill>
                <a:latin typeface="Arial" panose="020B0604020202020204" pitchFamily="34" charset="0"/>
              </a:rPr>
              <a:t>元</a:t>
            </a:r>
            <a:endParaRPr lang="en-US" altLang="zh-CN" sz="2400" b="1" dirty="0">
              <a:solidFill>
                <a:srgbClr val="FF0000"/>
              </a:solidFill>
              <a:latin typeface="Arial" panose="020B0604020202020204" pitchFamily="34" charset="0"/>
            </a:endParaRPr>
          </a:p>
          <a:p>
            <a:pPr algn="ctr">
              <a:lnSpc>
                <a:spcPct val="150000"/>
              </a:lnSpc>
            </a:pPr>
            <a:r>
              <a:rPr lang="zh-CN" altLang="en-US" sz="2800" dirty="0">
                <a:solidFill>
                  <a:schemeClr val="tx1"/>
                </a:solidFill>
                <a:latin typeface="华文中宋" panose="02010600040101010101" pitchFamily="2" charset="-122"/>
                <a:ea typeface="华文中宋" panose="02010600040101010101" pitchFamily="2" charset="-122"/>
              </a:rPr>
              <a:t>住院医疗互助金：</a:t>
            </a:r>
            <a:r>
              <a:rPr lang="en-US" altLang="zh-CN" sz="2800" dirty="0">
                <a:solidFill>
                  <a:schemeClr val="accent1">
                    <a:lumMod val="75000"/>
                  </a:schemeClr>
                </a:solidFill>
                <a:latin typeface="Times New Roman" panose="02020603050405020304" pitchFamily="18" charset="0"/>
                <a:ea typeface="华文中宋" panose="02010600040101010101" pitchFamily="2" charset="-122"/>
                <a:cs typeface="Times New Roman" panose="02020603050405020304" pitchFamily="18" charset="0"/>
              </a:rPr>
              <a:t>3272.82×60%=</a:t>
            </a:r>
            <a:r>
              <a:rPr lang="en-US" altLang="zh-CN" sz="2800" dirty="0">
                <a:solidFill>
                  <a:srgbClr val="FF0000"/>
                </a:solidFill>
                <a:latin typeface="仿宋" panose="02010609060101010101" pitchFamily="49" charset="-122"/>
                <a:ea typeface="仿宋" panose="02010609060101010101" pitchFamily="49" charset="-122"/>
              </a:rPr>
              <a:t>1964</a:t>
            </a:r>
            <a:r>
              <a:rPr lang="zh-CN" altLang="en-US" sz="2800" dirty="0">
                <a:solidFill>
                  <a:srgbClr val="FF0000"/>
                </a:solidFill>
                <a:latin typeface="仿宋" panose="02010609060101010101" pitchFamily="49" charset="-122"/>
                <a:ea typeface="仿宋" panose="02010609060101010101" pitchFamily="49" charset="-122"/>
              </a:rPr>
              <a:t>元</a:t>
            </a:r>
            <a:r>
              <a:rPr lang="zh-CN" altLang="en-US" sz="2800" dirty="0">
                <a:solidFill>
                  <a:schemeClr val="tx1"/>
                </a:solidFill>
                <a:latin typeface="仿宋" panose="02010609060101010101" pitchFamily="49" charset="-122"/>
                <a:ea typeface="仿宋" panose="02010609060101010101" pitchFamily="49" charset="-122"/>
              </a:rPr>
              <a:t>；</a:t>
            </a:r>
            <a:endParaRPr lang="en-US" altLang="zh-CN" sz="2800" dirty="0">
              <a:solidFill>
                <a:schemeClr val="tx1"/>
              </a:solidFill>
              <a:latin typeface="仿宋" panose="02010609060101010101" pitchFamily="49" charset="-122"/>
              <a:ea typeface="仿宋" panose="02010609060101010101" pitchFamily="49" charset="-122"/>
            </a:endParaRPr>
          </a:p>
          <a:p>
            <a:pPr algn="ctr">
              <a:lnSpc>
                <a:spcPct val="150000"/>
              </a:lnSpc>
            </a:pPr>
            <a:r>
              <a:rPr lang="zh-CN" altLang="en-US" dirty="0">
                <a:solidFill>
                  <a:srgbClr val="FF0000"/>
                </a:solidFill>
                <a:latin typeface="仿宋" panose="02010609060101010101" pitchFamily="49" charset="-122"/>
                <a:ea typeface="仿宋" panose="02010609060101010101" pitchFamily="49" charset="-122"/>
              </a:rPr>
              <a:t>（互助金金额不超过统筹报销额的</a:t>
            </a:r>
            <a:r>
              <a:rPr lang="en-US" altLang="zh-CN" dirty="0">
                <a:solidFill>
                  <a:srgbClr val="FF0000"/>
                </a:solidFill>
                <a:latin typeface="仿宋" panose="02010609060101010101" pitchFamily="49" charset="-122"/>
                <a:ea typeface="仿宋" panose="02010609060101010101" pitchFamily="49" charset="-122"/>
              </a:rPr>
              <a:t>20%</a:t>
            </a:r>
            <a:r>
              <a:rPr lang="zh-CN" altLang="en-US" dirty="0">
                <a:solidFill>
                  <a:srgbClr val="FF0000"/>
                </a:solidFill>
                <a:latin typeface="仿宋" panose="02010609060101010101" pitchFamily="49" charset="-122"/>
                <a:ea typeface="仿宋" panose="02010609060101010101" pitchFamily="49" charset="-122"/>
              </a:rPr>
              <a:t>，即</a:t>
            </a:r>
            <a:r>
              <a:rPr lang="en-US" altLang="zh-CN" dirty="0">
                <a:solidFill>
                  <a:srgbClr val="FF0000"/>
                </a:solidFill>
                <a:latin typeface="仿宋" panose="02010609060101010101" pitchFamily="49" charset="-122"/>
                <a:ea typeface="仿宋" panose="02010609060101010101" pitchFamily="49" charset="-122"/>
              </a:rPr>
              <a:t>21902.74×20%=4380.55</a:t>
            </a:r>
            <a:r>
              <a:rPr lang="zh-CN" altLang="en-US" dirty="0">
                <a:solidFill>
                  <a:srgbClr val="FF0000"/>
                </a:solidFill>
                <a:latin typeface="仿宋" panose="02010609060101010101" pitchFamily="49" charset="-122"/>
                <a:ea typeface="仿宋" panose="02010609060101010101" pitchFamily="49" charset="-122"/>
              </a:rPr>
              <a:t>）</a:t>
            </a:r>
            <a:endParaRPr lang="en-US" altLang="zh-CN" dirty="0">
              <a:solidFill>
                <a:srgbClr val="FF0000"/>
              </a:solidFill>
              <a:latin typeface="仿宋" panose="02010609060101010101" pitchFamily="49" charset="-122"/>
              <a:ea typeface="仿宋" panose="02010609060101010101" pitchFamily="49" charset="-122"/>
            </a:endParaRPr>
          </a:p>
          <a:p>
            <a:pPr algn="ctr">
              <a:lnSpc>
                <a:spcPct val="150000"/>
              </a:lnSpc>
            </a:pPr>
            <a:endParaRPr lang="en-US" altLang="zh-CN" sz="2800" dirty="0">
              <a:solidFill>
                <a:schemeClr val="tx1"/>
              </a:solidFill>
              <a:latin typeface="仿宋" panose="02010609060101010101" pitchFamily="49" charset="-122"/>
              <a:ea typeface="仿宋" panose="02010609060101010101" pitchFamily="49" charset="-122"/>
            </a:endParaRPr>
          </a:p>
          <a:p>
            <a:pPr algn="ctr">
              <a:lnSpc>
                <a:spcPct val="150000"/>
              </a:lnSpc>
            </a:pPr>
            <a:endParaRPr lang="en-US" altLang="zh-CN" sz="2800" dirty="0">
              <a:solidFill>
                <a:schemeClr val="tx1"/>
              </a:solidFill>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0494" y="1091907"/>
            <a:ext cx="10022888" cy="2118970"/>
          </a:xfrm>
          <a:prstGeom prst="rect">
            <a:avLst/>
          </a:prstGeom>
        </p:spPr>
      </p:pic>
      <p:grpSp>
        <p:nvGrpSpPr>
          <p:cNvPr id="7" name="组合 6"/>
          <p:cNvGrpSpPr/>
          <p:nvPr/>
        </p:nvGrpSpPr>
        <p:grpSpPr>
          <a:xfrm>
            <a:off x="5127792" y="292390"/>
            <a:ext cx="2089011"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951129" y="1178554"/>
              <a:ext cx="1609428" cy="52322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案例分析</a:t>
              </a:r>
            </a:p>
          </p:txBody>
        </p:sp>
      </p:grpSp>
      <p:sp>
        <p:nvSpPr>
          <p:cNvPr id="47" name="文本框 46"/>
          <p:cNvSpPr txBox="1"/>
          <p:nvPr/>
        </p:nvSpPr>
        <p:spPr>
          <a:xfrm>
            <a:off x="585728" y="2712907"/>
            <a:ext cx="10227274" cy="1938992"/>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6000" dirty="0">
                <a:solidFill>
                  <a:schemeClr val="accent1"/>
                </a:solidFill>
                <a:latin typeface="微软雅黑" panose="020B0503020204020204" charset="-122"/>
                <a:ea typeface="微软雅黑" panose="020B0503020204020204" charset="-122"/>
              </a:rPr>
              <a:t>申领住院医疗互助金：</a:t>
            </a:r>
            <a:endParaRPr lang="en-US" altLang="zh-CN" sz="6000" dirty="0">
              <a:solidFill>
                <a:schemeClr val="accent1"/>
              </a:solidFill>
              <a:latin typeface="微软雅黑" panose="020B0503020204020204" charset="-122"/>
              <a:ea typeface="微软雅黑" panose="020B0503020204020204" charset="-122"/>
            </a:endParaRPr>
          </a:p>
          <a:p>
            <a:pPr algn="ctr"/>
            <a:r>
              <a:rPr lang="en-US" altLang="zh-CN" sz="60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1964</a:t>
            </a:r>
            <a:r>
              <a:rPr lang="zh-CN" altLang="en-US" sz="60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元</a:t>
            </a:r>
            <a:endParaRPr lang="en-US" altLang="zh-CN" sz="6000" dirty="0">
              <a:solidFill>
                <a:schemeClr val="accent1"/>
              </a:solidFill>
              <a:latin typeface="仿宋" panose="02010609060101010101" pitchFamily="49" charset="-122"/>
              <a:ea typeface="仿宋" panose="02010609060101010101" pitchFamily="49"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p:cNvGrpSpPr/>
          <p:nvPr/>
        </p:nvGrpSpPr>
        <p:grpSpPr>
          <a:xfrm>
            <a:off x="623570" y="1069340"/>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1"/>
              <a:ext cx="1609428" cy="718569"/>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a:t>
              </a:r>
              <a:r>
                <a:rPr lang="zh-CN" altLang="en-US" sz="2800" b="1" dirty="0" smtClean="0">
                  <a:solidFill>
                    <a:schemeClr val="bg1"/>
                  </a:solidFill>
                  <a:latin typeface="思源宋体 Heavy" panose="02020900000000000000"/>
                  <a:ea typeface="微软雅黑" panose="020B0503020204020204" charset="-122"/>
                </a:rPr>
                <a:t>：公益体检</a:t>
              </a:r>
              <a:endParaRPr lang="zh-CN" altLang="en-US" sz="2800" b="1" dirty="0">
                <a:solidFill>
                  <a:schemeClr val="bg1"/>
                </a:solidFill>
                <a:latin typeface="思源宋体 Heavy" panose="02020900000000000000"/>
                <a:ea typeface="微软雅黑" panose="020B0503020204020204" charset="-122"/>
              </a:endParaRPr>
            </a:p>
          </p:txBody>
        </p:sp>
      </p:grpSp>
      <p:sp>
        <p:nvSpPr>
          <p:cNvPr id="2" name="文本框 1"/>
          <p:cNvSpPr txBox="1"/>
          <p:nvPr/>
        </p:nvSpPr>
        <p:spPr>
          <a:xfrm>
            <a:off x="623570" y="2172970"/>
            <a:ext cx="9735357" cy="461665"/>
          </a:xfrm>
          <a:prstGeom prst="rect">
            <a:avLst/>
          </a:prstGeom>
          <a:noFill/>
        </p:spPr>
        <p:txBody>
          <a:bodyPr wrap="none" rtlCol="0">
            <a:spAutoFit/>
          </a:bodyPr>
          <a:lstStyle/>
          <a:p>
            <a:r>
              <a:rPr lang="zh-CN" altLang="en-US" sz="2400" b="1" dirty="0"/>
              <a:t>为工作在一线</a:t>
            </a:r>
            <a:r>
              <a:rPr lang="zh-CN" altLang="en-US" sz="2400" b="1" dirty="0" smtClean="0"/>
              <a:t>的环卫工人开</a:t>
            </a:r>
            <a:r>
              <a:rPr lang="zh-CN" altLang="en-US" sz="2400" b="1" dirty="0"/>
              <a:t>展</a:t>
            </a:r>
            <a:r>
              <a:rPr lang="en-US" altLang="zh-CN" sz="2400" b="1" dirty="0" smtClean="0"/>
              <a:t>“</a:t>
            </a:r>
            <a:r>
              <a:rPr lang="zh-CN" altLang="en-US" sz="2400" b="1" dirty="0" smtClean="0"/>
              <a:t>关</a:t>
            </a:r>
            <a:r>
              <a:rPr lang="zh-CN" altLang="en-US" sz="2400" b="1" dirty="0"/>
              <a:t>爱职</a:t>
            </a:r>
            <a:r>
              <a:rPr lang="zh-CN" altLang="en-US" sz="2400" b="1" dirty="0" smtClean="0"/>
              <a:t>工，健康行动</a:t>
            </a:r>
            <a:r>
              <a:rPr lang="en-US" altLang="zh-CN" sz="2400" b="1" dirty="0" smtClean="0"/>
              <a:t>”</a:t>
            </a:r>
            <a:r>
              <a:rPr lang="zh-CN" altLang="en-US" sz="2400" b="1" dirty="0" smtClean="0"/>
              <a:t>公益体检会</a:t>
            </a:r>
            <a:r>
              <a:rPr lang="zh-CN" altLang="en-US" sz="2400" b="1" dirty="0"/>
              <a:t>员活动</a:t>
            </a:r>
          </a:p>
        </p:txBody>
      </p:sp>
      <p:pic>
        <p:nvPicPr>
          <p:cNvPr id="5123" name="Picture 3"/>
          <p:cNvPicPr>
            <a:picLocks noChangeAspect="1" noChangeArrowheads="1"/>
          </p:cNvPicPr>
          <p:nvPr/>
        </p:nvPicPr>
        <p:blipFill>
          <a:blip r:embed="rId4" cstate="print"/>
          <a:srcRect/>
          <a:stretch>
            <a:fillRect/>
          </a:stretch>
        </p:blipFill>
        <p:spPr bwMode="auto">
          <a:xfrm>
            <a:off x="8507831" y="3135480"/>
            <a:ext cx="3486150" cy="3057525"/>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256674" y="3048000"/>
            <a:ext cx="3914274" cy="3539542"/>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4226847" y="2880563"/>
            <a:ext cx="4219575" cy="30861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p:cNvGrpSpPr/>
          <p:nvPr/>
        </p:nvGrpSpPr>
        <p:grpSpPr>
          <a:xfrm>
            <a:off x="623570" y="1069340"/>
            <a:ext cx="5761355" cy="1169454"/>
            <a:chOff x="711338" y="889966"/>
            <a:chExt cx="2089011" cy="1609926"/>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2"/>
              <a:ext cx="1609428" cy="131347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a:t>
              </a:r>
              <a:r>
                <a:rPr lang="zh-CN" altLang="en-US" sz="2800" b="1" dirty="0" smtClean="0">
                  <a:solidFill>
                    <a:schemeClr val="bg1"/>
                  </a:solidFill>
                  <a:latin typeface="思源宋体 Heavy" panose="02020900000000000000"/>
                  <a:ea typeface="微软雅黑" panose="020B0503020204020204" charset="-122"/>
                </a:rPr>
                <a:t>：女职工两癌筛查</a:t>
              </a:r>
              <a:endParaRPr lang="zh-CN" altLang="en-US" sz="2800" b="1" dirty="0">
                <a:solidFill>
                  <a:schemeClr val="bg1"/>
                </a:solidFill>
                <a:latin typeface="思源宋体 Heavy" panose="02020900000000000000"/>
                <a:ea typeface="微软雅黑" panose="020B0503020204020204" charset="-122"/>
              </a:endParaRPr>
            </a:p>
          </p:txBody>
        </p:sp>
      </p:grpSp>
      <p:sp>
        <p:nvSpPr>
          <p:cNvPr id="2" name="文本框 1"/>
          <p:cNvSpPr txBox="1"/>
          <p:nvPr/>
        </p:nvSpPr>
        <p:spPr>
          <a:xfrm>
            <a:off x="232756" y="2640817"/>
            <a:ext cx="11562781" cy="3293209"/>
          </a:xfrm>
          <a:prstGeom prst="rect">
            <a:avLst/>
          </a:prstGeom>
          <a:noFill/>
        </p:spPr>
        <p:txBody>
          <a:bodyPr wrap="none" rtlCol="0">
            <a:spAutoFit/>
          </a:bodyPr>
          <a:lstStyle/>
          <a:p>
            <a:endParaRPr lang="en-US" altLang="zh-CN" sz="2400" b="1" dirty="0" smtClean="0"/>
          </a:p>
          <a:p>
            <a:r>
              <a:rPr lang="zh-CN" altLang="en-US" sz="2400" b="1" dirty="0" smtClean="0"/>
              <a:t>      </a:t>
            </a:r>
            <a:r>
              <a:rPr lang="zh-CN" altLang="en-US" sz="2800" b="1" dirty="0" smtClean="0"/>
              <a:t>中华全国总工会女职工部和中国职工保险互助会发起，中国职工发展</a:t>
            </a:r>
            <a:endParaRPr lang="en-US" altLang="zh-CN" sz="2800" b="1" dirty="0" smtClean="0"/>
          </a:p>
          <a:p>
            <a:r>
              <a:rPr lang="zh-CN" altLang="en-US" sz="2800" b="1" dirty="0" smtClean="0"/>
              <a:t>基金会为我省</a:t>
            </a:r>
            <a:r>
              <a:rPr lang="en-US" altLang="zh-CN" sz="2800" b="1" dirty="0" smtClean="0"/>
              <a:t>3000</a:t>
            </a:r>
            <a:r>
              <a:rPr lang="zh-CN" altLang="en-US" sz="2800" b="1" dirty="0" smtClean="0"/>
              <a:t>名职工赠送女职工特殊疾病保障活动。</a:t>
            </a:r>
            <a:endParaRPr lang="en-US" altLang="zh-CN" sz="2800" b="1" dirty="0" smtClean="0"/>
          </a:p>
          <a:p>
            <a:r>
              <a:rPr lang="zh-CN" altLang="en-US" sz="2400" b="1" dirty="0" smtClean="0"/>
              <a:t>     </a:t>
            </a:r>
            <a:endParaRPr lang="en-US" altLang="zh-CN" sz="2400" b="1" dirty="0" smtClean="0"/>
          </a:p>
          <a:p>
            <a:r>
              <a:rPr lang="en-US" altLang="zh-CN" sz="2400" b="1" dirty="0" smtClean="0"/>
              <a:t>   </a:t>
            </a:r>
            <a:r>
              <a:rPr lang="zh-CN" altLang="en-US" sz="2800" b="1" dirty="0" smtClean="0">
                <a:solidFill>
                  <a:srgbClr val="FF3300"/>
                </a:solidFill>
              </a:rPr>
              <a:t>  中国职工保险互助会哈尔滨办事处出资近</a:t>
            </a:r>
            <a:r>
              <a:rPr lang="en-US" altLang="zh-CN" sz="2800" b="1" dirty="0" smtClean="0">
                <a:solidFill>
                  <a:srgbClr val="FF3300"/>
                </a:solidFill>
              </a:rPr>
              <a:t>100</a:t>
            </a:r>
            <a:r>
              <a:rPr lang="zh-CN" altLang="en-US" sz="2800" b="1" dirty="0" smtClean="0">
                <a:solidFill>
                  <a:srgbClr val="FF3300"/>
                </a:solidFill>
              </a:rPr>
              <a:t>万元，为女职工免费进行</a:t>
            </a:r>
            <a:endParaRPr lang="en-US" altLang="zh-CN" sz="2800" b="1" dirty="0" smtClean="0">
              <a:solidFill>
                <a:srgbClr val="FF3300"/>
              </a:solidFill>
            </a:endParaRPr>
          </a:p>
          <a:p>
            <a:r>
              <a:rPr lang="zh-CN" altLang="en-US" sz="2800" b="1" dirty="0" smtClean="0">
                <a:solidFill>
                  <a:srgbClr val="FF3300"/>
                </a:solidFill>
              </a:rPr>
              <a:t>“宫颈癌”和“乳腺癌”筛查</a:t>
            </a:r>
            <a:endParaRPr lang="en-US" altLang="zh-CN" sz="2800" b="1" dirty="0" smtClean="0">
              <a:solidFill>
                <a:srgbClr val="FF3300"/>
              </a:solidFill>
            </a:endParaRPr>
          </a:p>
          <a:p>
            <a:endParaRPr lang="en-US" altLang="zh-CN" sz="2400" b="1" dirty="0" smtClean="0"/>
          </a:p>
          <a:p>
            <a:endParaRPr lang="zh-CN" altLang="en-US" sz="2400" b="1"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4" cstate="print"/>
          <a:srcRect/>
          <a:stretch>
            <a:fillRect/>
          </a:stretch>
        </p:blipFill>
        <p:spPr bwMode="auto">
          <a:xfrm>
            <a:off x="9349539" y="2095500"/>
            <a:ext cx="2476500" cy="476250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2961525" y="3640555"/>
            <a:ext cx="6246644" cy="3009900"/>
          </a:xfrm>
          <a:prstGeom prst="rect">
            <a:avLst/>
          </a:prstGeom>
          <a:noFill/>
          <a:ln w="9525">
            <a:noFill/>
            <a:miter lim="800000"/>
            <a:headEnd/>
            <a:tailEnd/>
          </a:ln>
        </p:spPr>
      </p:pic>
      <p:pic>
        <p:nvPicPr>
          <p:cNvPr id="6146" name="Picture 2"/>
          <p:cNvPicPr>
            <a:picLocks noChangeAspect="1" noChangeArrowheads="1"/>
          </p:cNvPicPr>
          <p:nvPr/>
        </p:nvPicPr>
        <p:blipFill>
          <a:blip r:embed="rId6" cstate="print"/>
          <a:srcRect/>
          <a:stretch>
            <a:fillRect/>
          </a:stretch>
        </p:blipFill>
        <p:spPr bwMode="auto">
          <a:xfrm>
            <a:off x="302795" y="2209800"/>
            <a:ext cx="2667000" cy="4648200"/>
          </a:xfrm>
          <a:prstGeom prst="rect">
            <a:avLst/>
          </a:prstGeom>
          <a:noFill/>
          <a:ln w="9525">
            <a:noFill/>
            <a:miter lim="800000"/>
            <a:headEnd/>
            <a:tailEnd/>
          </a:ln>
        </p:spPr>
      </p:pic>
      <p:grpSp>
        <p:nvGrpSpPr>
          <p:cNvPr id="3" name="组合 22"/>
          <p:cNvGrpSpPr/>
          <p:nvPr/>
        </p:nvGrpSpPr>
        <p:grpSpPr>
          <a:xfrm>
            <a:off x="623570" y="1005172"/>
            <a:ext cx="5761355" cy="953054"/>
            <a:chOff x="711338" y="889966"/>
            <a:chExt cx="2089011" cy="1312020"/>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2"/>
              <a:ext cx="1609428" cy="72029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a:t>
              </a:r>
              <a:r>
                <a:rPr lang="zh-CN" altLang="en-US" sz="2800" b="1" dirty="0" smtClean="0">
                  <a:solidFill>
                    <a:schemeClr val="bg1"/>
                  </a:solidFill>
                  <a:latin typeface="思源宋体 Heavy" panose="02020900000000000000"/>
                  <a:ea typeface="微软雅黑" panose="020B0503020204020204" charset="-122"/>
                </a:rPr>
                <a:t>：活动冠名</a:t>
              </a:r>
              <a:endParaRPr lang="zh-CN" altLang="en-US" sz="2800" b="1" dirty="0">
                <a:solidFill>
                  <a:schemeClr val="bg1"/>
                </a:solidFill>
                <a:latin typeface="思源宋体 Heavy" panose="02020900000000000000"/>
                <a:ea typeface="微软雅黑" panose="020B0503020204020204" charset="-122"/>
              </a:endParaRPr>
            </a:p>
          </p:txBody>
        </p:sp>
      </p:grpSp>
      <p:sp>
        <p:nvSpPr>
          <p:cNvPr id="2" name="文本框 1"/>
          <p:cNvSpPr txBox="1"/>
          <p:nvPr/>
        </p:nvSpPr>
        <p:spPr>
          <a:xfrm>
            <a:off x="2542819" y="2111428"/>
            <a:ext cx="7258907" cy="1384995"/>
          </a:xfrm>
          <a:prstGeom prst="rect">
            <a:avLst/>
          </a:prstGeom>
          <a:noFill/>
        </p:spPr>
        <p:txBody>
          <a:bodyPr wrap="square" rtlCol="0">
            <a:spAutoFit/>
          </a:bodyPr>
          <a:lstStyle/>
          <a:p>
            <a:r>
              <a:rPr lang="zh-CN" altLang="en-US" sz="2400" b="1" dirty="0" smtClean="0"/>
              <a:t>       </a:t>
            </a:r>
            <a:r>
              <a:rPr lang="zh-CN" altLang="en-US" sz="2000" b="1" dirty="0" smtClean="0"/>
              <a:t>为充分发挥工会组织和广大职工群众在文化建设中的重要作用，丰富职工文体活动，中互会哈尔滨办事处冠名哈一汽轻型车有限公司主办的“迎“国庆”职工健康暨职工互助保障健康行”系列文体比赛活动，共</a:t>
            </a:r>
            <a:r>
              <a:rPr lang="en-US" altLang="zh-CN" sz="2000" b="1" dirty="0" smtClean="0"/>
              <a:t>778</a:t>
            </a:r>
            <a:r>
              <a:rPr lang="zh-CN" altLang="en-US" sz="2000" b="1" dirty="0" smtClean="0"/>
              <a:t>名职工参与比赛。</a:t>
            </a:r>
            <a:endParaRPr lang="zh-CN" altLang="en-US" sz="2400" b="1"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6866019" y="256673"/>
            <a:ext cx="5117433" cy="2165684"/>
          </a:xfrm>
          <a:prstGeom prst="rect">
            <a:avLst/>
          </a:prstGeom>
          <a:noFill/>
          <a:ln w="9525">
            <a:noFill/>
            <a:miter lim="800000"/>
            <a:headEnd/>
            <a:tailEnd/>
          </a:ln>
        </p:spPr>
      </p:pic>
      <p:grpSp>
        <p:nvGrpSpPr>
          <p:cNvPr id="3" name="组合 22"/>
          <p:cNvGrpSpPr/>
          <p:nvPr/>
        </p:nvGrpSpPr>
        <p:grpSpPr>
          <a:xfrm>
            <a:off x="623570" y="1069340"/>
            <a:ext cx="6595377" cy="1169454"/>
            <a:chOff x="711338" y="889966"/>
            <a:chExt cx="2089011" cy="1609926"/>
          </a:xfrm>
        </p:grpSpPr>
        <p:sp>
          <p:nvSpPr>
            <p:cNvPr id="24"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25" name="文本框 24"/>
            <p:cNvSpPr txBox="1"/>
            <p:nvPr/>
          </p:nvSpPr>
          <p:spPr>
            <a:xfrm>
              <a:off x="996884" y="1186422"/>
              <a:ext cx="1609428" cy="131347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会员活动</a:t>
              </a:r>
              <a:r>
                <a:rPr lang="zh-CN" altLang="en-US" sz="2800" b="1" dirty="0" smtClean="0">
                  <a:solidFill>
                    <a:schemeClr val="bg1"/>
                  </a:solidFill>
                  <a:latin typeface="思源宋体 Heavy" panose="02020900000000000000"/>
                  <a:ea typeface="微软雅黑" panose="020B0503020204020204" charset="-122"/>
                </a:rPr>
                <a:t>：健康公益大讲堂</a:t>
              </a:r>
              <a:endParaRPr lang="zh-CN" altLang="en-US" sz="2800" b="1" dirty="0">
                <a:solidFill>
                  <a:schemeClr val="bg1"/>
                </a:solidFill>
                <a:latin typeface="思源宋体 Heavy" panose="02020900000000000000"/>
                <a:ea typeface="微软雅黑" panose="020B0503020204020204" charset="-122"/>
              </a:endParaRPr>
            </a:p>
          </p:txBody>
        </p:sp>
      </p:grpSp>
      <p:sp>
        <p:nvSpPr>
          <p:cNvPr id="2" name="文本框 1"/>
          <p:cNvSpPr txBox="1"/>
          <p:nvPr/>
        </p:nvSpPr>
        <p:spPr>
          <a:xfrm>
            <a:off x="607528" y="1948381"/>
            <a:ext cx="6120586" cy="2246769"/>
          </a:xfrm>
          <a:prstGeom prst="rect">
            <a:avLst/>
          </a:prstGeom>
          <a:noFill/>
        </p:spPr>
        <p:txBody>
          <a:bodyPr wrap="none" rtlCol="0">
            <a:spAutoFit/>
          </a:bodyPr>
          <a:lstStyle/>
          <a:p>
            <a:r>
              <a:rPr lang="zh-CN" altLang="en-US" sz="2000" b="1" dirty="0" smtClean="0"/>
              <a:t>开展“关爱职工健康，你我互助同行”健康公益讲堂</a:t>
            </a:r>
            <a:endParaRPr lang="en-US" altLang="zh-CN" sz="2000" b="1" dirty="0" smtClean="0"/>
          </a:p>
          <a:p>
            <a:endParaRPr lang="en-US" altLang="zh-CN" sz="2000" b="1" dirty="0" smtClean="0"/>
          </a:p>
          <a:p>
            <a:pPr>
              <a:buFont typeface="Arial" pitchFamily="34" charset="0"/>
              <a:buChar char="•"/>
            </a:pPr>
            <a:r>
              <a:rPr lang="zh-CN" altLang="en-US" sz="2000" b="1" dirty="0" smtClean="0"/>
              <a:t>为职工讲解一些心脑血管疾病的预防</a:t>
            </a:r>
            <a:endParaRPr lang="en-US" altLang="zh-CN" sz="2000" b="1" dirty="0" smtClean="0"/>
          </a:p>
          <a:p>
            <a:pPr>
              <a:buFont typeface="Arial" pitchFamily="34" charset="0"/>
              <a:buChar char="•"/>
            </a:pPr>
            <a:r>
              <a:rPr lang="zh-CN" altLang="en-US" sz="2000" b="1" dirty="0" smtClean="0"/>
              <a:t>突发疾病的急救措施</a:t>
            </a:r>
            <a:endParaRPr lang="en-US" altLang="zh-CN" sz="2000" b="1" dirty="0" smtClean="0"/>
          </a:p>
          <a:p>
            <a:pPr>
              <a:buFont typeface="Arial" pitchFamily="34" charset="0"/>
              <a:buChar char="•"/>
            </a:pPr>
            <a:r>
              <a:rPr lang="zh-CN" altLang="en-US" sz="2000" b="1" dirty="0" smtClean="0"/>
              <a:t>心肺复苏急救方法</a:t>
            </a:r>
            <a:r>
              <a:rPr lang="en-US" altLang="zh-CN" sz="2000" b="1" dirty="0" smtClean="0"/>
              <a:t>--</a:t>
            </a:r>
            <a:r>
              <a:rPr lang="zh-CN" altLang="en-US" sz="2000" b="1" dirty="0" smtClean="0"/>
              <a:t>模拟人现场操作</a:t>
            </a:r>
            <a:endParaRPr lang="en-US" altLang="zh-CN" sz="2000" b="1" dirty="0" smtClean="0"/>
          </a:p>
          <a:p>
            <a:pPr>
              <a:buFont typeface="Arial" pitchFamily="34" charset="0"/>
              <a:buChar char="•"/>
            </a:pPr>
            <a:r>
              <a:rPr lang="zh-CN" altLang="en-US" sz="2000" b="1" dirty="0" smtClean="0"/>
              <a:t>海姆立克急救法的标准动作</a:t>
            </a:r>
            <a:endParaRPr lang="en-US" altLang="zh-CN" sz="2000" b="1" dirty="0" smtClean="0"/>
          </a:p>
          <a:p>
            <a:pPr>
              <a:buFont typeface="Arial" pitchFamily="34" charset="0"/>
              <a:buChar char="•"/>
            </a:pPr>
            <a:endParaRPr lang="zh-CN" altLang="en-US" sz="2000" b="1" dirty="0"/>
          </a:p>
        </p:txBody>
      </p:sp>
      <p:pic>
        <p:nvPicPr>
          <p:cNvPr id="7171" name="Picture 3"/>
          <p:cNvPicPr>
            <a:picLocks noChangeAspect="1" noChangeArrowheads="1"/>
          </p:cNvPicPr>
          <p:nvPr/>
        </p:nvPicPr>
        <p:blipFill>
          <a:blip r:embed="rId5" cstate="print"/>
          <a:srcRect/>
          <a:stretch>
            <a:fillRect/>
          </a:stretch>
        </p:blipFill>
        <p:spPr bwMode="auto">
          <a:xfrm>
            <a:off x="227348" y="4090737"/>
            <a:ext cx="5932820" cy="2526632"/>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6748210" y="2549942"/>
            <a:ext cx="2379747" cy="4075447"/>
          </a:xfrm>
          <a:prstGeom prst="rect">
            <a:avLst/>
          </a:prstGeom>
          <a:noFill/>
          <a:ln w="9525">
            <a:noFill/>
            <a:miter lim="800000"/>
            <a:headEnd/>
            <a:tailEnd/>
          </a:ln>
        </p:spPr>
      </p:pic>
      <p:pic>
        <p:nvPicPr>
          <p:cNvPr id="7173" name="Picture 5"/>
          <p:cNvPicPr>
            <a:picLocks noChangeAspect="1" noChangeArrowheads="1"/>
          </p:cNvPicPr>
          <p:nvPr/>
        </p:nvPicPr>
        <p:blipFill>
          <a:blip r:embed="rId7" cstate="print"/>
          <a:srcRect/>
          <a:stretch>
            <a:fillRect/>
          </a:stretch>
        </p:blipFill>
        <p:spPr bwMode="auto">
          <a:xfrm>
            <a:off x="9427495" y="2510589"/>
            <a:ext cx="2352675" cy="41148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6" cstate="print">
            <a:extLst>
              <a:ext uri="{28A0092B-C50C-407E-A947-70E740481C1C}">
                <a14:useLocalDpi xmlns="" xmlns:a14="http://schemas.microsoft.com/office/drawing/2010/main" val="0"/>
              </a:ext>
            </a:extLst>
          </a:blip>
          <a:srcRect l="5149" r="5149"/>
          <a:stretch>
            <a:fillRect/>
          </a:stretch>
        </p:blipFill>
        <p:spPr>
          <a:xfrm>
            <a:off x="-57226" y="131"/>
            <a:ext cx="12306300" cy="6858002"/>
          </a:xfrm>
          <a:prstGeom prst="rect">
            <a:avLst/>
          </a:prstGeom>
        </p:spPr>
      </p:pic>
      <p:sp>
        <p:nvSpPr>
          <p:cNvPr id="5" name="文本占位符 4"/>
          <p:cNvSpPr txBox="1"/>
          <p:nvPr>
            <p:custDataLst>
              <p:tags r:id="rId2"/>
            </p:custDataLst>
          </p:nvPr>
        </p:nvSpPr>
        <p:spPr>
          <a:xfrm>
            <a:off x="5512435" y="3058795"/>
            <a:ext cx="5713730" cy="16643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b="1" dirty="0">
                <a:ln w="0">
                  <a:solidFill>
                    <a:srgbClr val="FFC000"/>
                  </a:solidFill>
                </a:ln>
                <a:solidFill>
                  <a:srgbClr val="C00000"/>
                </a:solidFill>
                <a:latin typeface="华文新魏" panose="02010800040101010101" pitchFamily="2" charset="-122"/>
                <a:ea typeface="华文新魏" panose="02010800040101010101" pitchFamily="2" charset="-122"/>
              </a:rPr>
              <a:t>中国职工保险互助会</a:t>
            </a:r>
            <a:endParaRPr lang="en-US" altLang="zh-CN" b="1" dirty="0">
              <a:ln w="0">
                <a:solidFill>
                  <a:srgbClr val="FFC000"/>
                </a:solidFill>
              </a:ln>
              <a:solidFill>
                <a:srgbClr val="C00000"/>
              </a:solidFill>
              <a:latin typeface="华文新魏" panose="02010800040101010101" pitchFamily="2" charset="-122"/>
              <a:ea typeface="华文新魏" panose="02010800040101010101" pitchFamily="2" charset="-122"/>
            </a:endParaRPr>
          </a:p>
          <a:p>
            <a:pPr marL="0" indent="0" algn="ctr">
              <a:buNone/>
            </a:pPr>
            <a:r>
              <a:rPr lang="zh-CN" altLang="en-US" b="1" dirty="0">
                <a:ln w="0">
                  <a:solidFill>
                    <a:srgbClr val="FFC000"/>
                  </a:solidFill>
                </a:ln>
                <a:solidFill>
                  <a:srgbClr val="C00000"/>
                </a:solidFill>
                <a:latin typeface="华文新魏" panose="02010800040101010101" pitchFamily="2" charset="-122"/>
                <a:ea typeface="华文新魏" panose="02010800040101010101" pitchFamily="2" charset="-122"/>
              </a:rPr>
              <a:t>哈尔滨办事处</a:t>
            </a:r>
          </a:p>
          <a:p>
            <a:pPr marL="0" indent="0" algn="r">
              <a:buNone/>
            </a:pPr>
            <a:r>
              <a:rPr lang="zh-CN" altLang="en-US" b="1" dirty="0">
                <a:ln w="0">
                  <a:solidFill>
                    <a:srgbClr val="FFC000"/>
                  </a:solidFill>
                </a:ln>
                <a:solidFill>
                  <a:srgbClr val="C00000"/>
                </a:solidFill>
                <a:latin typeface="华文新魏" panose="02010800040101010101" pitchFamily="2" charset="-122"/>
                <a:ea typeface="华文新魏" panose="02010800040101010101" pitchFamily="2" charset="-122"/>
              </a:rPr>
              <a:t>  </a:t>
            </a:r>
          </a:p>
          <a:p>
            <a:pPr marL="0" algn="ctr">
              <a:buClrTx/>
              <a:buSzTx/>
              <a:buNone/>
            </a:pPr>
            <a:endParaRPr lang="zh-CN" altLang="en-US" b="1" dirty="0">
              <a:ln w="0">
                <a:solidFill>
                  <a:srgbClr val="FFC000"/>
                </a:solidFill>
              </a:ln>
              <a:solidFill>
                <a:srgbClr val="C00000"/>
              </a:solidFill>
              <a:latin typeface="华文新魏" panose="02010800040101010101" pitchFamily="2" charset="-122"/>
              <a:ea typeface="华文新魏" panose="02010800040101010101" pitchFamily="2" charset="-122"/>
            </a:endParaRPr>
          </a:p>
          <a:p>
            <a:pPr marL="0" algn="ctr">
              <a:buClrTx/>
              <a:buSzTx/>
              <a:buNone/>
            </a:pPr>
            <a:endParaRPr lang="zh-CN" altLang="en-US" b="1" dirty="0">
              <a:ln w="0">
                <a:solidFill>
                  <a:srgbClr val="FFC000"/>
                </a:solidFill>
              </a:ln>
              <a:solidFill>
                <a:srgbClr val="C00000"/>
              </a:solidFill>
              <a:latin typeface="华文新魏" panose="02010800040101010101" pitchFamily="2" charset="-122"/>
              <a:ea typeface="华文新魏" panose="02010800040101010101" pitchFamily="2" charset="-122"/>
            </a:endParaRPr>
          </a:p>
        </p:txBody>
      </p:sp>
      <p:sp>
        <p:nvSpPr>
          <p:cNvPr id="6" name="文本框 5"/>
          <p:cNvSpPr txBox="1"/>
          <p:nvPr/>
        </p:nvSpPr>
        <p:spPr>
          <a:xfrm>
            <a:off x="5512435" y="1427248"/>
            <a:ext cx="5818359" cy="1323439"/>
          </a:xfrm>
          <a:prstGeom prst="rect">
            <a:avLst/>
          </a:prstGeom>
          <a:noFill/>
        </p:spPr>
        <p:txBody>
          <a:bodyPr wrap="square" lIns="91440" tIns="45720" rIns="91440" bIns="45720">
            <a:spAutoFit/>
          </a:bodyPr>
          <a:lstStyle>
            <a:defPPr>
              <a:defRPr lang="zh-CN"/>
            </a:defPPr>
            <a:lvl1pPr algn="ctr">
              <a:defRPr sz="16600" b="1">
                <a:ln w="13462">
                  <a:solidFill>
                    <a:srgbClr val="FFC000"/>
                  </a:solidFill>
                  <a:prstDash val="solid"/>
                </a:ln>
                <a:solidFill>
                  <a:srgbClr val="C00000"/>
                </a:solidFill>
                <a:effectLst>
                  <a:glow rad="63500">
                    <a:schemeClr val="accent2">
                      <a:satMod val="175000"/>
                      <a:alpha val="40000"/>
                    </a:schemeClr>
                  </a:glow>
                  <a:outerShdw blurRad="50800" dist="38100" dir="2700000" algn="tl" rotWithShape="0">
                    <a:prstClr val="black">
                      <a:alpha val="40000"/>
                    </a:prstClr>
                  </a:outerShdw>
                </a:effectLst>
                <a:latin typeface="方正魏碑简体" panose="02000000000000000000" pitchFamily="2" charset="-122"/>
                <a:ea typeface="方正魏碑简体" panose="02000000000000000000" pitchFamily="2" charset="-122"/>
              </a:defRPr>
            </a:lvl1pPr>
          </a:lstStyle>
          <a:p>
            <a:r>
              <a:rPr lang="zh-CN" altLang="en-US" sz="8000" dirty="0"/>
              <a:t>感谢聆听</a:t>
            </a:r>
          </a:p>
        </p:txBody>
      </p:sp>
      <p:pic>
        <p:nvPicPr>
          <p:cNvPr id="8" name="图片 7"/>
          <p:cNvPicPr>
            <a:picLocks noChangeAspect="1"/>
          </p:cNvPicPr>
          <p:nvPr>
            <p:custDataLst>
              <p:tags r:id="rId3"/>
            </p:custDataLst>
          </p:nvPr>
        </p:nvPicPr>
        <p:blipFill>
          <a:blip r:embed="rId7" cstate="print">
            <a:extLst>
              <a:ext uri="{28A0092B-C50C-407E-A947-70E740481C1C}">
                <a14:useLocalDpi xmlns="" xmlns:a14="http://schemas.microsoft.com/office/drawing/2010/main" val="0"/>
              </a:ext>
            </a:extLst>
          </a:blip>
          <a:stretch>
            <a:fillRect/>
          </a:stretch>
        </p:blipFill>
        <p:spPr>
          <a:xfrm>
            <a:off x="1931670" y="1849120"/>
            <a:ext cx="3270250" cy="3204845"/>
          </a:xfrm>
          <a:prstGeom prst="rect">
            <a:avLst/>
          </a:prstGeom>
        </p:spPr>
      </p:pic>
      <p:sp>
        <p:nvSpPr>
          <p:cNvPr id="3" name="文本框 2"/>
          <p:cNvSpPr txBox="1"/>
          <p:nvPr/>
        </p:nvSpPr>
        <p:spPr>
          <a:xfrm>
            <a:off x="5619115" y="4224020"/>
            <a:ext cx="5913120" cy="829945"/>
          </a:xfrm>
          <a:prstGeom prst="rect">
            <a:avLst/>
          </a:prstGeom>
          <a:noFill/>
        </p:spPr>
        <p:txBody>
          <a:bodyPr wrap="square" rtlCol="0">
            <a:spAutoFit/>
          </a:bodyPr>
          <a:lstStyle/>
          <a:p>
            <a:r>
              <a:rPr lang="zh-CN" altLang="en-US" sz="2400" b="1">
                <a:ln w="22225">
                  <a:solidFill>
                    <a:schemeClr val="accent2"/>
                  </a:solidFill>
                  <a:prstDash val="solid"/>
                </a:ln>
                <a:solidFill>
                  <a:srgbClr val="FF0000"/>
                </a:solidFill>
                <a:effectLst/>
              </a:rPr>
              <a:t>承保部咨询电话：</a:t>
            </a:r>
            <a:r>
              <a:rPr lang="en-US" altLang="zh-CN" sz="2400" b="1">
                <a:ln w="22225">
                  <a:solidFill>
                    <a:schemeClr val="accent2"/>
                  </a:solidFill>
                  <a:prstDash val="solid"/>
                </a:ln>
                <a:solidFill>
                  <a:srgbClr val="FF0000"/>
                </a:solidFill>
                <a:effectLst/>
              </a:rPr>
              <a:t>82627360    82629751</a:t>
            </a:r>
          </a:p>
          <a:p>
            <a:r>
              <a:rPr lang="zh-CN" altLang="en-US" sz="2400" b="1">
                <a:ln w="22225">
                  <a:solidFill>
                    <a:schemeClr val="accent2"/>
                  </a:solidFill>
                  <a:prstDash val="solid"/>
                </a:ln>
                <a:solidFill>
                  <a:srgbClr val="FF0000"/>
                </a:solidFill>
                <a:effectLst/>
              </a:rPr>
              <a:t>理赔部咨询电话：</a:t>
            </a:r>
            <a:r>
              <a:rPr lang="en-US" altLang="zh-CN" sz="2400" b="1">
                <a:ln w="22225">
                  <a:solidFill>
                    <a:schemeClr val="accent2"/>
                  </a:solidFill>
                  <a:prstDash val="solid"/>
                </a:ln>
                <a:solidFill>
                  <a:srgbClr val="FF0000"/>
                </a:solidFill>
                <a:effectLst/>
              </a:rPr>
              <a:t>82627121    82629753</a:t>
            </a:r>
          </a:p>
        </p:txBody>
      </p:sp>
      <p:sp>
        <p:nvSpPr>
          <p:cNvPr id="4" name="文本框 3"/>
          <p:cNvSpPr txBox="1"/>
          <p:nvPr/>
        </p:nvSpPr>
        <p:spPr>
          <a:xfrm>
            <a:off x="3671570" y="5671820"/>
            <a:ext cx="7266940" cy="368300"/>
          </a:xfrm>
          <a:prstGeom prst="rect">
            <a:avLst/>
          </a:prstGeom>
          <a:noFill/>
        </p:spPr>
        <p:txBody>
          <a:bodyPr wrap="none" rtlCol="0">
            <a:spAutoFit/>
            <a:scene3d>
              <a:camera prst="orthographicFront"/>
              <a:lightRig rig="threePt" dir="t"/>
            </a:scene3d>
          </a:bodyPr>
          <a:lstStyle/>
          <a:p>
            <a:r>
              <a:rPr lang="zh-CN" altLang="en-US" b="1">
                <a:ln/>
                <a:solidFill>
                  <a:schemeClr val="tx1"/>
                </a:solidFill>
                <a:effectLst>
                  <a:outerShdw blurRad="38100" dist="19050" dir="2700000" algn="tl" rotWithShape="0">
                    <a:schemeClr val="dk1">
                      <a:alpha val="40000"/>
                    </a:schemeClr>
                  </a:outerShdw>
                </a:effectLst>
              </a:rPr>
              <a:t>中互会哈尔滨办事处地址：哈尔滨市南岗区中山路</a:t>
            </a:r>
            <a:r>
              <a:rPr lang="en-US" altLang="zh-CN" b="1">
                <a:ln/>
                <a:solidFill>
                  <a:schemeClr val="tx1"/>
                </a:solidFill>
                <a:effectLst>
                  <a:outerShdw blurRad="38100" dist="19050" dir="2700000" algn="tl" rotWithShape="0">
                    <a:schemeClr val="dk1">
                      <a:alpha val="40000"/>
                    </a:schemeClr>
                  </a:outerShdw>
                </a:effectLst>
              </a:rPr>
              <a:t>248-8</a:t>
            </a:r>
            <a:r>
              <a:rPr lang="zh-CN" altLang="en-US" b="1">
                <a:ln/>
                <a:solidFill>
                  <a:schemeClr val="tx1"/>
                </a:solidFill>
                <a:effectLst>
                  <a:outerShdw blurRad="38100" dist="19050" dir="2700000" algn="tl" rotWithShape="0">
                    <a:schemeClr val="dk1">
                      <a:alpha val="40000"/>
                    </a:schemeClr>
                  </a:outerShdw>
                </a:effectLst>
              </a:rPr>
              <a:t>号</a:t>
            </a:r>
            <a:r>
              <a:rPr lang="en-US" altLang="zh-CN" b="1">
                <a:ln/>
                <a:solidFill>
                  <a:schemeClr val="tx1"/>
                </a:solidFill>
                <a:effectLst>
                  <a:outerShdw blurRad="38100" dist="19050" dir="2700000" algn="tl" rotWithShape="0">
                    <a:schemeClr val="dk1">
                      <a:alpha val="40000"/>
                    </a:schemeClr>
                  </a:outerShdw>
                </a:effectLst>
              </a:rPr>
              <a:t>2</a:t>
            </a:r>
            <a:r>
              <a:rPr lang="zh-CN" altLang="en-US" b="1">
                <a:ln/>
                <a:solidFill>
                  <a:schemeClr val="tx1"/>
                </a:solidFill>
                <a:effectLst>
                  <a:outerShdw blurRad="38100" dist="19050" dir="2700000" algn="tl" rotWithShape="0">
                    <a:schemeClr val="dk1">
                      <a:alpha val="40000"/>
                    </a:schemeClr>
                  </a:outerShdw>
                </a:effectLst>
              </a:rPr>
              <a:t>楼办理大厅</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07164" y="1346029"/>
            <a:ext cx="10440844" cy="2746577"/>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ctr">
              <a:lnSpc>
                <a:spcPct val="150000"/>
              </a:lnSpc>
            </a:pPr>
            <a:r>
              <a:rPr lang="zh-CN" altLang="en-US" sz="2000" dirty="0">
                <a:solidFill>
                  <a:schemeClr val="tx1"/>
                </a:solidFill>
                <a:latin typeface="华文中宋" panose="02010600040101010101" pitchFamily="2" charset="-122"/>
                <a:ea typeface="华文中宋" panose="02010600040101010101" pitchFamily="2" charset="-122"/>
              </a:rPr>
              <a:t>重大疾病</a:t>
            </a:r>
            <a:r>
              <a:rPr lang="en-US" altLang="zh-CN" sz="2000" dirty="0">
                <a:solidFill>
                  <a:schemeClr val="tx1"/>
                </a:solidFill>
                <a:latin typeface="华文中宋" panose="02010600040101010101" pitchFamily="2" charset="-122"/>
                <a:ea typeface="华文中宋" panose="02010600040101010101" pitchFamily="2" charset="-122"/>
              </a:rPr>
              <a:t>60</a:t>
            </a:r>
            <a:r>
              <a:rPr lang="zh-CN" altLang="en-US" sz="2000" dirty="0">
                <a:solidFill>
                  <a:schemeClr val="tx1"/>
                </a:solidFill>
                <a:latin typeface="华文中宋" panose="02010600040101010101" pitchFamily="2" charset="-122"/>
                <a:ea typeface="华文中宋" panose="02010600040101010101" pitchFamily="2" charset="-122"/>
              </a:rPr>
              <a:t>日观察期后首次发现并确诊子宫恶性肿瘤，符合</a:t>
            </a:r>
            <a:r>
              <a:rPr lang="en-US" altLang="zh-CN" sz="2000" dirty="0">
                <a:solidFill>
                  <a:schemeClr val="tx1"/>
                </a:solidFill>
                <a:latin typeface="华文中宋" panose="02010600040101010101" pitchFamily="2" charset="-122"/>
                <a:ea typeface="华文中宋" panose="02010600040101010101" pitchFamily="2" charset="-122"/>
              </a:rPr>
              <a:t>30</a:t>
            </a:r>
            <a:r>
              <a:rPr lang="zh-CN" altLang="en-US" sz="2000" dirty="0">
                <a:solidFill>
                  <a:schemeClr val="tx1"/>
                </a:solidFill>
                <a:latin typeface="华文中宋" panose="02010600040101010101" pitchFamily="2" charset="-122"/>
                <a:ea typeface="华文中宋" panose="02010600040101010101" pitchFamily="2" charset="-122"/>
              </a:rPr>
              <a:t>类重疾中</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恶性肿瘤赔付标准：</a:t>
            </a:r>
            <a:endParaRPr lang="en-US" altLang="zh-CN" sz="2000" dirty="0">
              <a:solidFill>
                <a:schemeClr val="tx1"/>
              </a:solidFill>
              <a:latin typeface="华文中宋" panose="02010600040101010101" pitchFamily="2" charset="-122"/>
              <a:ea typeface="华文中宋" panose="02010600040101010101" pitchFamily="2" charset="-122"/>
            </a:endParaRPr>
          </a:p>
          <a:p>
            <a:pPr algn="ctr">
              <a:lnSpc>
                <a:spcPct val="150000"/>
              </a:lnSpc>
            </a:pPr>
            <a:r>
              <a:rPr lang="zh-CN" altLang="en-US" sz="2400" dirty="0">
                <a:solidFill>
                  <a:schemeClr val="tx1"/>
                </a:solidFill>
                <a:latin typeface="华文中宋" panose="02010600040101010101" pitchFamily="2" charset="-122"/>
                <a:ea typeface="华文中宋" panose="02010600040101010101" pitchFamily="2" charset="-122"/>
              </a:rPr>
              <a:t>重大疾病互助金：</a:t>
            </a:r>
            <a:r>
              <a:rPr lang="en-US" altLang="zh-CN" sz="2400" dirty="0">
                <a:solidFill>
                  <a:srgbClr val="FF0000"/>
                </a:solidFill>
                <a:latin typeface="华文中宋" panose="02010600040101010101" pitchFamily="2" charset="-122"/>
                <a:ea typeface="华文中宋" panose="02010600040101010101" pitchFamily="2" charset="-122"/>
              </a:rPr>
              <a:t>10000</a:t>
            </a:r>
            <a:r>
              <a:rPr lang="zh-CN" altLang="en-US" sz="2400" dirty="0">
                <a:solidFill>
                  <a:srgbClr val="FF0000"/>
                </a:solidFill>
                <a:latin typeface="华文中宋" panose="02010600040101010101" pitchFamily="2" charset="-122"/>
                <a:ea typeface="华文中宋" panose="02010600040101010101" pitchFamily="2" charset="-122"/>
              </a:rPr>
              <a:t>元</a:t>
            </a:r>
            <a:r>
              <a:rPr lang="zh-CN" altLang="en-US" sz="2400" dirty="0">
                <a:solidFill>
                  <a:srgbClr val="000000"/>
                </a:solidFill>
                <a:latin typeface="仿宋" panose="02010609060101010101" pitchFamily="49" charset="-122"/>
                <a:ea typeface="仿宋" panose="02010609060101010101" pitchFamily="49" charset="-122"/>
              </a:rPr>
              <a:t>；</a:t>
            </a:r>
            <a:endParaRPr lang="en-US" altLang="zh-CN" sz="2400" dirty="0">
              <a:solidFill>
                <a:srgbClr val="000000"/>
              </a:solidFill>
              <a:latin typeface="仿宋" panose="02010609060101010101" pitchFamily="49" charset="-122"/>
              <a:ea typeface="仿宋" panose="02010609060101010101" pitchFamily="49" charset="-122"/>
            </a:endParaRPr>
          </a:p>
          <a:p>
            <a:pPr>
              <a:lnSpc>
                <a:spcPct val="150000"/>
              </a:lnSpc>
            </a:pPr>
            <a:r>
              <a:rPr lang="zh-CN" altLang="en-US" sz="2000" dirty="0">
                <a:solidFill>
                  <a:schemeClr val="tx1"/>
                </a:solidFill>
                <a:latin typeface="华文中宋" panose="02010600040101010101" pitchFamily="2" charset="-122"/>
                <a:ea typeface="华文中宋" panose="02010600040101010101" pitchFamily="2" charset="-122"/>
              </a:rPr>
              <a:t>女职工特殊疾病</a:t>
            </a:r>
            <a:r>
              <a:rPr lang="en-US" altLang="zh-CN" sz="2000" dirty="0">
                <a:solidFill>
                  <a:schemeClr val="tx1"/>
                </a:solidFill>
                <a:latin typeface="华文中宋" panose="02010600040101010101" pitchFamily="2" charset="-122"/>
                <a:ea typeface="华文中宋" panose="02010600040101010101" pitchFamily="2" charset="-122"/>
              </a:rPr>
              <a:t>60</a:t>
            </a:r>
            <a:r>
              <a:rPr lang="zh-CN" altLang="en-US" sz="2000" dirty="0">
                <a:solidFill>
                  <a:schemeClr val="tx1"/>
                </a:solidFill>
                <a:latin typeface="华文中宋" panose="02010600040101010101" pitchFamily="2" charset="-122"/>
                <a:ea typeface="华文中宋" panose="02010600040101010101" pitchFamily="2" charset="-122"/>
              </a:rPr>
              <a:t>日观察期后首次发现并确诊子宫颈恶性肿瘤，符合</a:t>
            </a:r>
            <a:r>
              <a:rPr lang="en-US" altLang="zh-CN" sz="2000" dirty="0">
                <a:solidFill>
                  <a:schemeClr val="tx1"/>
                </a:solidFill>
                <a:latin typeface="华文中宋" panose="02010600040101010101" pitchFamily="2" charset="-122"/>
                <a:ea typeface="华文中宋" panose="02010600040101010101" pitchFamily="2" charset="-122"/>
              </a:rPr>
              <a:t>12</a:t>
            </a:r>
            <a:r>
              <a:rPr lang="zh-CN" altLang="en-US" sz="2000" dirty="0">
                <a:solidFill>
                  <a:schemeClr val="tx1"/>
                </a:solidFill>
                <a:latin typeface="华文中宋" panose="02010600040101010101" pitchFamily="2" charset="-122"/>
                <a:ea typeface="华文中宋" panose="02010600040101010101" pitchFamily="2" charset="-122"/>
              </a:rPr>
              <a:t>类女职工特殊疾病中</a:t>
            </a:r>
            <a:r>
              <a:rPr lang="en-US" altLang="zh-CN" sz="2000" dirty="0">
                <a:solidFill>
                  <a:schemeClr val="tx1"/>
                </a:solidFill>
                <a:latin typeface="华文中宋" panose="02010600040101010101" pitchFamily="2" charset="-122"/>
                <a:ea typeface="华文中宋" panose="02010600040101010101" pitchFamily="2" charset="-122"/>
              </a:rPr>
              <a:t>-</a:t>
            </a:r>
            <a:r>
              <a:rPr lang="zh-CN" altLang="en-US" sz="2000" dirty="0">
                <a:solidFill>
                  <a:schemeClr val="tx1"/>
                </a:solidFill>
                <a:latin typeface="华文中宋" panose="02010600040101010101" pitchFamily="2" charset="-122"/>
                <a:ea typeface="华文中宋" panose="02010600040101010101" pitchFamily="2" charset="-122"/>
              </a:rPr>
              <a:t>原发性子宫颈癌赔付标准：</a:t>
            </a:r>
            <a:endParaRPr lang="en-US" altLang="zh-CN" sz="2000" dirty="0">
              <a:solidFill>
                <a:schemeClr val="tx1"/>
              </a:solidFill>
              <a:latin typeface="华文中宋" panose="02010600040101010101" pitchFamily="2" charset="-122"/>
              <a:ea typeface="华文中宋" panose="02010600040101010101" pitchFamily="2" charset="-122"/>
            </a:endParaRPr>
          </a:p>
          <a:p>
            <a:pPr algn="ctr">
              <a:lnSpc>
                <a:spcPct val="150000"/>
              </a:lnSpc>
            </a:pPr>
            <a:r>
              <a:rPr lang="zh-CN" altLang="en-US" sz="2400" dirty="0">
                <a:solidFill>
                  <a:schemeClr val="tx1"/>
                </a:solidFill>
                <a:latin typeface="华文中宋" panose="02010600040101010101" pitchFamily="2" charset="-122"/>
                <a:ea typeface="华文中宋" panose="02010600040101010101" pitchFamily="2" charset="-122"/>
              </a:rPr>
              <a:t>女职工特殊疾病二份：</a:t>
            </a:r>
            <a:r>
              <a:rPr lang="en-US" altLang="zh-CN" sz="2400" dirty="0">
                <a:solidFill>
                  <a:srgbClr val="FF0000"/>
                </a:solidFill>
                <a:latin typeface="华文中宋" panose="02010600040101010101" pitchFamily="2" charset="-122"/>
                <a:ea typeface="华文中宋" panose="02010600040101010101" pitchFamily="2" charset="-122"/>
              </a:rPr>
              <a:t>30000</a:t>
            </a:r>
            <a:r>
              <a:rPr lang="zh-CN" altLang="en-US" sz="2400" dirty="0">
                <a:solidFill>
                  <a:srgbClr val="FF0000"/>
                </a:solidFill>
                <a:latin typeface="华文中宋" panose="02010600040101010101" pitchFamily="2" charset="-122"/>
                <a:ea typeface="华文中宋" panose="02010600040101010101" pitchFamily="2" charset="-122"/>
              </a:rPr>
              <a:t>元</a:t>
            </a:r>
            <a:r>
              <a:rPr lang="zh-CN" altLang="en-US" sz="2400" dirty="0">
                <a:solidFill>
                  <a:schemeClr val="tx1"/>
                </a:solidFill>
                <a:latin typeface="华文中宋" panose="02010600040101010101" pitchFamily="2" charset="-122"/>
                <a:ea typeface="华文中宋" panose="02010600040101010101" pitchFamily="2" charset="-122"/>
              </a:rPr>
              <a:t>。</a:t>
            </a:r>
            <a:endParaRPr lang="zh-CN" altLang="en-US" sz="2800" dirty="0">
              <a:solidFill>
                <a:schemeClr val="tx1"/>
              </a:solidFill>
              <a:latin typeface="仿宋" panose="02010609060101010101" pitchFamily="49" charset="-122"/>
              <a:ea typeface="仿宋" panose="02010609060101010101" pitchFamily="49" charset="-122"/>
            </a:endParaRPr>
          </a:p>
        </p:txBody>
      </p:sp>
      <p:grpSp>
        <p:nvGrpSpPr>
          <p:cNvPr id="7" name="组合 6"/>
          <p:cNvGrpSpPr/>
          <p:nvPr/>
        </p:nvGrpSpPr>
        <p:grpSpPr>
          <a:xfrm>
            <a:off x="5172180" y="392752"/>
            <a:ext cx="2089011"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951129" y="1178554"/>
              <a:ext cx="1609428" cy="52322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案例分析</a:t>
              </a:r>
            </a:p>
          </p:txBody>
        </p:sp>
      </p:grpSp>
      <p:sp>
        <p:nvSpPr>
          <p:cNvPr id="47" name="文本框 46"/>
          <p:cNvSpPr txBox="1"/>
          <p:nvPr/>
        </p:nvSpPr>
        <p:spPr>
          <a:xfrm>
            <a:off x="579456" y="4239786"/>
            <a:ext cx="10896260" cy="2123658"/>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6600" dirty="0">
                <a:solidFill>
                  <a:schemeClr val="accent1"/>
                </a:solidFill>
                <a:latin typeface="微软雅黑" panose="020B0503020204020204" charset="-122"/>
                <a:ea typeface="微软雅黑" panose="020B0503020204020204" charset="-122"/>
              </a:rPr>
              <a:t>共申领互助金：</a:t>
            </a:r>
            <a:endParaRPr lang="en-US" altLang="zh-CN" sz="6600" dirty="0">
              <a:solidFill>
                <a:schemeClr val="accent1"/>
              </a:solidFill>
              <a:latin typeface="微软雅黑" panose="020B0503020204020204" charset="-122"/>
              <a:ea typeface="微软雅黑" panose="020B0503020204020204" charset="-122"/>
            </a:endParaRPr>
          </a:p>
          <a:p>
            <a:pPr algn="ctr"/>
            <a:r>
              <a:rPr lang="en-US" altLang="zh-CN" sz="66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1964+10000+30000=41964</a:t>
            </a:r>
            <a:r>
              <a:rPr lang="zh-CN" altLang="en-US" sz="66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元</a:t>
            </a:r>
            <a:endParaRPr lang="en-US" altLang="zh-CN" sz="6600" dirty="0">
              <a:solidFill>
                <a:schemeClr val="accent1"/>
              </a:solidFill>
              <a:latin typeface="仿宋" panose="02010609060101010101" pitchFamily="49" charset="-122"/>
              <a:ea typeface="仿宋" panose="02010609060101010101" pitchFamily="49"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60009" y="1269911"/>
            <a:ext cx="5286728"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837541" y="1178554"/>
              <a:ext cx="1936385" cy="635402"/>
            </a:xfrm>
            <a:prstGeom prst="rect">
              <a:avLst/>
            </a:prstGeom>
            <a:noFill/>
          </p:spPr>
          <p:txBody>
            <a:bodyPr wrap="square" rtlCol="0">
              <a:spAutoFit/>
            </a:bodyPr>
            <a:lstStyle/>
            <a:p>
              <a:r>
                <a:rPr lang="zh-CN" altLang="en-US" sz="2400" b="1" dirty="0">
                  <a:solidFill>
                    <a:schemeClr val="bg1"/>
                  </a:solidFill>
                  <a:latin typeface="思源宋体 Heavy" panose="02020900000000000000"/>
                  <a:ea typeface="微软雅黑" panose="020B0503020204020204" charset="-122"/>
                </a:rPr>
                <a:t>住院医疗（基本</a:t>
              </a:r>
              <a:r>
                <a:rPr lang="en-US" altLang="zh-CN" sz="2400" b="1" dirty="0">
                  <a:solidFill>
                    <a:schemeClr val="bg1"/>
                  </a:solidFill>
                  <a:latin typeface="思源宋体 Heavy" panose="02020900000000000000"/>
                  <a:ea typeface="微软雅黑" panose="020B0503020204020204" charset="-122"/>
                </a:rPr>
                <a:t>+</a:t>
              </a:r>
              <a:r>
                <a:rPr lang="zh-CN" altLang="en-US" sz="2400" b="1" dirty="0">
                  <a:solidFill>
                    <a:schemeClr val="bg1"/>
                  </a:solidFill>
                  <a:latin typeface="思源宋体 Heavy" panose="02020900000000000000"/>
                  <a:ea typeface="微软雅黑" panose="020B0503020204020204" charset="-122"/>
                </a:rPr>
                <a:t>大额）案例分析</a:t>
              </a:r>
            </a:p>
          </p:txBody>
        </p:sp>
      </p:grpSp>
      <p:grpSp>
        <p:nvGrpSpPr>
          <p:cNvPr id="2" name="组合 1"/>
          <p:cNvGrpSpPr/>
          <p:nvPr/>
        </p:nvGrpSpPr>
        <p:grpSpPr>
          <a:xfrm>
            <a:off x="5485163" y="137653"/>
            <a:ext cx="5003289" cy="6720348"/>
            <a:chOff x="4944632" y="296273"/>
            <a:chExt cx="4700560" cy="6561727"/>
          </a:xfrm>
        </p:grpSpPr>
        <p:pic>
          <p:nvPicPr>
            <p:cNvPr id="39" name="内容占位符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44632" y="296273"/>
              <a:ext cx="4664459" cy="6561727"/>
            </a:xfrm>
            <a:prstGeom prst="rect">
              <a:avLst/>
            </a:prstGeom>
          </p:spPr>
        </p:pic>
        <p:sp>
          <p:nvSpPr>
            <p:cNvPr id="40" name="矩形 39"/>
            <p:cNvSpPr/>
            <p:nvPr/>
          </p:nvSpPr>
          <p:spPr>
            <a:xfrm>
              <a:off x="4980733" y="4568191"/>
              <a:ext cx="4664459" cy="1885361"/>
            </a:xfrm>
            <a:prstGeom prst="rect">
              <a:avLst/>
            </a:prstGeom>
            <a:noFill/>
            <a:ln w="28575">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7653291" y="5338054"/>
              <a:ext cx="444500" cy="14605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42" name="矩形 41"/>
            <p:cNvSpPr/>
            <p:nvPr/>
          </p:nvSpPr>
          <p:spPr>
            <a:xfrm>
              <a:off x="7653291" y="5153904"/>
              <a:ext cx="444500" cy="146050"/>
            </a:xfrm>
            <a:prstGeom prst="rect">
              <a:avLst/>
            </a:prstGeom>
            <a:noFill/>
            <a:ln w="19050">
              <a:solidFill>
                <a:srgbClr val="F0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785598" y="2433698"/>
            <a:ext cx="4160028" cy="3572921"/>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just">
              <a:lnSpc>
                <a:spcPts val="4500"/>
              </a:lnSpc>
            </a:pPr>
            <a:r>
              <a:rPr lang="zh-CN" altLang="en-US" sz="2800" dirty="0">
                <a:solidFill>
                  <a:schemeClr val="tx1"/>
                </a:solidFill>
                <a:latin typeface="华文中宋" panose="02010600040101010101" pitchFamily="2" charset="-122"/>
                <a:ea typeface="华文中宋" panose="02010600040101010101" pitchFamily="2" charset="-122"/>
              </a:rPr>
              <a:t>哈市某集团职工参加了职工互助保障活动，缴纳会费</a:t>
            </a:r>
            <a:r>
              <a:rPr lang="en-US" altLang="zh-CN" sz="2800" dirty="0">
                <a:solidFill>
                  <a:srgbClr val="00B0F0"/>
                </a:solidFill>
                <a:latin typeface="华文中宋" panose="02010600040101010101" pitchFamily="2" charset="-122"/>
                <a:ea typeface="华文中宋" panose="02010600040101010101" pitchFamily="2" charset="-122"/>
              </a:rPr>
              <a:t>120</a:t>
            </a:r>
            <a:r>
              <a:rPr lang="zh-CN" altLang="en-US" sz="2800" dirty="0">
                <a:solidFill>
                  <a:srgbClr val="00B0F0"/>
                </a:solidFill>
                <a:latin typeface="华文中宋" panose="02010600040101010101" pitchFamily="2" charset="-122"/>
                <a:ea typeface="华文中宋" panose="02010600040101010101" pitchFamily="2" charset="-122"/>
              </a:rPr>
              <a:t>元</a:t>
            </a:r>
            <a:r>
              <a:rPr lang="zh-CN" altLang="en-US" sz="2800" dirty="0">
                <a:solidFill>
                  <a:schemeClr val="tx1"/>
                </a:solidFill>
                <a:latin typeface="华文中宋" panose="02010600040101010101" pitchFamily="2" charset="-122"/>
                <a:ea typeface="华文中宋" panose="02010600040101010101" pitchFamily="2" charset="-122"/>
              </a:rPr>
              <a:t>，在</a:t>
            </a:r>
            <a:r>
              <a:rPr lang="en-US" altLang="zh-CN" sz="2800" dirty="0">
                <a:solidFill>
                  <a:schemeClr val="tx1"/>
                </a:solidFill>
                <a:latin typeface="华文中宋" panose="02010600040101010101" pitchFamily="2" charset="-122"/>
                <a:ea typeface="华文中宋" panose="02010600040101010101" pitchFamily="2" charset="-122"/>
              </a:rPr>
              <a:t>30</a:t>
            </a:r>
            <a:r>
              <a:rPr lang="zh-CN" altLang="en-US" sz="2800" dirty="0">
                <a:solidFill>
                  <a:schemeClr val="tx1"/>
                </a:solidFill>
                <a:latin typeface="华文中宋" panose="02010600040101010101" pitchFamily="2" charset="-122"/>
                <a:ea typeface="华文中宋" panose="02010600040101010101" pitchFamily="2" charset="-122"/>
              </a:rPr>
              <a:t>日观察期后因肝脓肿住院治疗，治疗总费用</a:t>
            </a:r>
            <a:r>
              <a:rPr lang="en-US" altLang="zh-CN" sz="2800" b="1" dirty="0">
                <a:solidFill>
                  <a:srgbClr val="FF0000"/>
                </a:solidFill>
                <a:latin typeface="微软雅黑" panose="020B0503020204020204" charset="-122"/>
                <a:ea typeface="微软雅黑" panose="020B0503020204020204" charset="-122"/>
              </a:rPr>
              <a:t>24.7</a:t>
            </a:r>
            <a:r>
              <a:rPr lang="zh-CN" altLang="en-US" sz="2800" b="1" dirty="0">
                <a:solidFill>
                  <a:srgbClr val="FF0000"/>
                </a:solidFill>
                <a:latin typeface="微软雅黑" panose="020B0503020204020204" charset="-122"/>
                <a:ea typeface="微软雅黑" panose="020B0503020204020204" charset="-122"/>
              </a:rPr>
              <a:t>万元，</a:t>
            </a:r>
            <a:endParaRPr lang="en-US" altLang="zh-CN" sz="2800" dirty="0">
              <a:solidFill>
                <a:schemeClr val="tx1"/>
              </a:solidFill>
              <a:latin typeface="微软雅黑" panose="020B0503020204020204" charset="-122"/>
              <a:ea typeface="微软雅黑" panose="020B0503020204020204" charset="-122"/>
            </a:endParaRPr>
          </a:p>
          <a:p>
            <a:pPr algn="just">
              <a:lnSpc>
                <a:spcPts val="4500"/>
              </a:lnSpc>
            </a:pPr>
            <a:r>
              <a:rPr lang="zh-CN" altLang="en-US" sz="2800" dirty="0">
                <a:solidFill>
                  <a:schemeClr val="tx1"/>
                </a:solidFill>
                <a:latin typeface="华文中宋" panose="02010600040101010101" pitchFamily="2" charset="-122"/>
                <a:ea typeface="华文中宋" panose="02010600040101010101" pitchFamily="2" charset="-122"/>
              </a:rPr>
              <a:t>个人支付</a:t>
            </a:r>
            <a:r>
              <a:rPr lang="en-US" altLang="zh-CN" sz="2800" dirty="0">
                <a:solidFill>
                  <a:srgbClr val="00B0F0"/>
                </a:solidFill>
                <a:latin typeface="华文中宋" panose="02010600040101010101" pitchFamily="2" charset="-122"/>
                <a:ea typeface="华文中宋" panose="02010600040101010101" pitchFamily="2" charset="-122"/>
              </a:rPr>
              <a:t>7.06</a:t>
            </a:r>
            <a:r>
              <a:rPr lang="zh-CN" altLang="en-US" sz="2800" dirty="0">
                <a:solidFill>
                  <a:schemeClr val="tx1"/>
                </a:solidFill>
                <a:latin typeface="华文中宋" panose="02010600040101010101" pitchFamily="2" charset="-122"/>
                <a:ea typeface="华文中宋" panose="02010600040101010101" pitchFamily="2" charset="-122"/>
              </a:rPr>
              <a:t>万元。</a:t>
            </a:r>
            <a:endParaRPr lang="en-US" altLang="zh-CN" sz="2800" dirty="0">
              <a:solidFill>
                <a:schemeClr val="tx1"/>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55417" y="4512770"/>
            <a:ext cx="9681166" cy="2227507"/>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ctr">
              <a:lnSpc>
                <a:spcPct val="150000"/>
              </a:lnSpc>
            </a:pPr>
            <a:r>
              <a:rPr lang="zh-CN" altLang="en-US" sz="2800" dirty="0">
                <a:solidFill>
                  <a:schemeClr val="tx1"/>
                </a:solidFill>
                <a:latin typeface="华文中宋" panose="02010600040101010101" pitchFamily="2" charset="-122"/>
                <a:ea typeface="华文中宋" panose="02010600040101010101" pitchFamily="2" charset="-122"/>
              </a:rPr>
              <a:t>起付线</a:t>
            </a:r>
            <a:r>
              <a:rPr lang="en-US" altLang="zh-CN" sz="2800" dirty="0">
                <a:solidFill>
                  <a:schemeClr val="tx1"/>
                </a:solidFill>
                <a:latin typeface="华文中宋" panose="02010600040101010101" pitchFamily="2" charset="-122"/>
                <a:ea typeface="华文中宋" panose="02010600040101010101" pitchFamily="2" charset="-122"/>
              </a:rPr>
              <a:t>-</a:t>
            </a:r>
            <a:r>
              <a:rPr lang="en-US" altLang="zh-CN" sz="2800" dirty="0">
                <a:solidFill>
                  <a:schemeClr val="tx1"/>
                </a:solidFill>
                <a:latin typeface="+mn-ea"/>
              </a:rPr>
              <a:t>10</a:t>
            </a:r>
            <a:r>
              <a:rPr lang="zh-CN" altLang="en-US" sz="2800" dirty="0">
                <a:solidFill>
                  <a:schemeClr val="tx1"/>
                </a:solidFill>
                <a:latin typeface="华文中宋" panose="02010600040101010101" pitchFamily="2" charset="-122"/>
                <a:ea typeface="华文中宋" panose="02010600040101010101" pitchFamily="2" charset="-122"/>
              </a:rPr>
              <a:t>万元（基本统筹），互助金：</a:t>
            </a:r>
            <a:r>
              <a:rPr lang="en-US" altLang="zh-CN" sz="2800" dirty="0">
                <a:solidFill>
                  <a:schemeClr val="accent1">
                    <a:lumMod val="75000"/>
                  </a:schemeClr>
                </a:solidFill>
                <a:latin typeface="Times New Roman" panose="02020603050405020304" pitchFamily="18" charset="0"/>
                <a:ea typeface="华文中宋" panose="02010600040101010101" pitchFamily="2" charset="-122"/>
                <a:cs typeface="Times New Roman" panose="02020603050405020304" pitchFamily="18" charset="0"/>
              </a:rPr>
              <a:t>10896×60%=</a:t>
            </a:r>
            <a:r>
              <a:rPr lang="en-US" altLang="zh-CN" sz="2800" dirty="0">
                <a:solidFill>
                  <a:srgbClr val="FF0000"/>
                </a:solidFill>
                <a:latin typeface="仿宋" panose="02010609060101010101" pitchFamily="49" charset="-122"/>
                <a:ea typeface="仿宋" panose="02010609060101010101" pitchFamily="49" charset="-122"/>
              </a:rPr>
              <a:t>6538</a:t>
            </a:r>
            <a:r>
              <a:rPr lang="zh-CN" altLang="en-US" sz="2800" dirty="0">
                <a:solidFill>
                  <a:srgbClr val="FF0000"/>
                </a:solidFill>
                <a:latin typeface="仿宋" panose="02010609060101010101" pitchFamily="49" charset="-122"/>
                <a:ea typeface="仿宋" panose="02010609060101010101" pitchFamily="49" charset="-122"/>
              </a:rPr>
              <a:t>元</a:t>
            </a:r>
            <a:r>
              <a:rPr lang="zh-CN" altLang="en-US" sz="2800" dirty="0">
                <a:solidFill>
                  <a:schemeClr val="tx1"/>
                </a:solidFill>
                <a:latin typeface="仿宋" panose="02010609060101010101" pitchFamily="49" charset="-122"/>
                <a:ea typeface="仿宋" panose="02010609060101010101" pitchFamily="49" charset="-122"/>
              </a:rPr>
              <a:t>；</a:t>
            </a:r>
            <a:endParaRPr lang="en-US" altLang="zh-CN" sz="2800" dirty="0">
              <a:solidFill>
                <a:schemeClr val="tx1"/>
              </a:solidFill>
              <a:latin typeface="仿宋" panose="02010609060101010101" pitchFamily="49" charset="-122"/>
              <a:ea typeface="仿宋" panose="02010609060101010101" pitchFamily="49" charset="-122"/>
            </a:endParaRPr>
          </a:p>
          <a:p>
            <a:pPr algn="ctr">
              <a:lnSpc>
                <a:spcPct val="150000"/>
              </a:lnSpc>
            </a:pPr>
            <a:r>
              <a:rPr lang="zh-CN" altLang="en-US" dirty="0">
                <a:solidFill>
                  <a:srgbClr val="FF0000"/>
                </a:solidFill>
                <a:latin typeface="仿宋" panose="02010609060101010101" pitchFamily="49" charset="-122"/>
                <a:ea typeface="仿宋" panose="02010609060101010101" pitchFamily="49" charset="-122"/>
              </a:rPr>
              <a:t>（互助金金额不超过统筹报销额的</a:t>
            </a:r>
            <a:r>
              <a:rPr lang="en-US" altLang="zh-CN" dirty="0">
                <a:solidFill>
                  <a:srgbClr val="FF0000"/>
                </a:solidFill>
                <a:latin typeface="仿宋" panose="02010609060101010101" pitchFamily="49" charset="-122"/>
                <a:ea typeface="仿宋" panose="02010609060101010101" pitchFamily="49" charset="-122"/>
              </a:rPr>
              <a:t>20%</a:t>
            </a:r>
            <a:r>
              <a:rPr lang="zh-CN" altLang="en-US" dirty="0">
                <a:solidFill>
                  <a:srgbClr val="FF0000"/>
                </a:solidFill>
                <a:latin typeface="仿宋" panose="02010609060101010101" pitchFamily="49" charset="-122"/>
                <a:ea typeface="仿宋" panose="02010609060101010101" pitchFamily="49" charset="-122"/>
              </a:rPr>
              <a:t>，即</a:t>
            </a:r>
            <a:r>
              <a:rPr lang="en-US" altLang="zh-CN" dirty="0">
                <a:solidFill>
                  <a:srgbClr val="FF0000"/>
                </a:solidFill>
                <a:latin typeface="仿宋" panose="02010609060101010101" pitchFamily="49" charset="-122"/>
                <a:ea typeface="仿宋" panose="02010609060101010101" pitchFamily="49" charset="-122"/>
              </a:rPr>
              <a:t>86179.42×20%=17236</a:t>
            </a:r>
            <a:r>
              <a:rPr lang="zh-CN" altLang="en-US" dirty="0">
                <a:solidFill>
                  <a:srgbClr val="FF0000"/>
                </a:solidFill>
                <a:latin typeface="仿宋" panose="02010609060101010101" pitchFamily="49" charset="-122"/>
                <a:ea typeface="仿宋" panose="02010609060101010101" pitchFamily="49" charset="-122"/>
              </a:rPr>
              <a:t>）</a:t>
            </a:r>
            <a:endParaRPr lang="en-US" altLang="zh-CN" dirty="0">
              <a:solidFill>
                <a:srgbClr val="FF0000"/>
              </a:solidFill>
              <a:latin typeface="仿宋" panose="02010609060101010101" pitchFamily="49" charset="-122"/>
              <a:ea typeface="仿宋" panose="02010609060101010101" pitchFamily="49" charset="-122"/>
            </a:endParaRPr>
          </a:p>
          <a:p>
            <a:pPr algn="ctr">
              <a:lnSpc>
                <a:spcPct val="150000"/>
              </a:lnSpc>
            </a:pPr>
            <a:r>
              <a:rPr lang="en-US" altLang="zh-CN" sz="2800" b="0" i="0" u="none" strike="noStrike" baseline="0" dirty="0">
                <a:solidFill>
                  <a:schemeClr val="tx1"/>
                </a:solidFill>
                <a:latin typeface="+mn-ea"/>
              </a:rPr>
              <a:t>10</a:t>
            </a:r>
            <a:r>
              <a:rPr lang="zh-CN" altLang="en-US" sz="2800" b="0" i="0" u="none" strike="noStrike" baseline="0" dirty="0">
                <a:solidFill>
                  <a:schemeClr val="tx1"/>
                </a:solidFill>
                <a:latin typeface="华文中宋" panose="02010600040101010101" pitchFamily="2" charset="-122"/>
                <a:ea typeface="华文中宋" panose="02010600040101010101" pitchFamily="2" charset="-122"/>
              </a:rPr>
              <a:t>万元</a:t>
            </a:r>
            <a:r>
              <a:rPr lang="en-US" altLang="zh-CN" sz="2800" b="0" i="0" u="none" strike="noStrike" baseline="0" dirty="0">
                <a:solidFill>
                  <a:schemeClr val="tx1"/>
                </a:solidFill>
                <a:latin typeface="华文中宋" panose="02010600040101010101" pitchFamily="2" charset="-122"/>
                <a:ea typeface="华文中宋" panose="02010600040101010101" pitchFamily="2" charset="-122"/>
              </a:rPr>
              <a:t>-25</a:t>
            </a:r>
            <a:r>
              <a:rPr lang="zh-CN" altLang="en-US" sz="2800" b="0" i="0" u="none" strike="noStrike" baseline="0" dirty="0">
                <a:solidFill>
                  <a:schemeClr val="tx1"/>
                </a:solidFill>
                <a:latin typeface="华文中宋" panose="02010600040101010101" pitchFamily="2" charset="-122"/>
                <a:ea typeface="华文中宋" panose="02010600040101010101" pitchFamily="2" charset="-122"/>
              </a:rPr>
              <a:t>万元（大额医疗）</a:t>
            </a:r>
            <a:r>
              <a:rPr lang="zh-CN" altLang="en-US" sz="2800" b="0" i="0" u="none" strike="noStrike" baseline="0" dirty="0">
                <a:solidFill>
                  <a:schemeClr val="tx1"/>
                </a:solidFill>
                <a:latin typeface="仿宋" panose="02010609060101010101" pitchFamily="49" charset="-122"/>
                <a:ea typeface="仿宋" panose="02010609060101010101" pitchFamily="49" charset="-122"/>
              </a:rPr>
              <a:t>，</a:t>
            </a:r>
            <a:r>
              <a:rPr lang="zh-CN" altLang="en-US" sz="2800" dirty="0">
                <a:solidFill>
                  <a:schemeClr val="tx1"/>
                </a:solidFill>
                <a:latin typeface="华文中宋" panose="02010600040101010101" pitchFamily="2" charset="-122"/>
                <a:ea typeface="华文中宋" panose="02010600040101010101" pitchFamily="2" charset="-122"/>
              </a:rPr>
              <a:t>互助金：</a:t>
            </a:r>
            <a:r>
              <a:rPr lang="en-US" altLang="zh-CN" sz="2800" dirty="0">
                <a:solidFill>
                  <a:schemeClr val="accent1">
                    <a:lumMod val="75000"/>
                  </a:schemeClr>
                </a:solidFill>
                <a:latin typeface="Times New Roman" panose="02020603050405020304" pitchFamily="18" charset="0"/>
                <a:ea typeface="华文中宋" panose="02010600040101010101" pitchFamily="2" charset="-122"/>
                <a:cs typeface="Times New Roman" panose="02020603050405020304" pitchFamily="18" charset="0"/>
              </a:rPr>
              <a:t>8553× 50%=</a:t>
            </a:r>
            <a:r>
              <a:rPr lang="en-US" altLang="zh-CN" sz="2800" b="0" i="0" u="none" strike="noStrike" baseline="0" dirty="0">
                <a:solidFill>
                  <a:srgbClr val="FF0000"/>
                </a:solidFill>
                <a:latin typeface="仿宋" panose="02010609060101010101" pitchFamily="49" charset="-122"/>
                <a:ea typeface="仿宋" panose="02010609060101010101" pitchFamily="49" charset="-122"/>
              </a:rPr>
              <a:t>4277</a:t>
            </a:r>
            <a:r>
              <a:rPr lang="zh-CN" altLang="en-US" sz="2800" b="0" i="0" u="none" strike="noStrike" baseline="0" dirty="0">
                <a:solidFill>
                  <a:srgbClr val="FF0000"/>
                </a:solidFill>
                <a:latin typeface="仿宋" panose="02010609060101010101" pitchFamily="49" charset="-122"/>
                <a:ea typeface="仿宋" panose="02010609060101010101" pitchFamily="49" charset="-122"/>
              </a:rPr>
              <a:t>元</a:t>
            </a:r>
            <a:r>
              <a:rPr lang="zh-CN" altLang="en-US" sz="2800" b="0" i="0" u="none" strike="noStrike" baseline="0" dirty="0">
                <a:solidFill>
                  <a:srgbClr val="000000"/>
                </a:solidFill>
                <a:latin typeface="仿宋" panose="02010609060101010101" pitchFamily="49" charset="-122"/>
                <a:ea typeface="仿宋" panose="02010609060101010101" pitchFamily="49" charset="-122"/>
              </a:rPr>
              <a:t>；</a:t>
            </a:r>
            <a:endParaRPr lang="en-US" altLang="zh-CN" sz="2800" dirty="0">
              <a:solidFill>
                <a:srgbClr val="000000"/>
              </a:solidFill>
              <a:latin typeface="仿宋" panose="02010609060101010101" pitchFamily="49" charset="-122"/>
              <a:ea typeface="仿宋" panose="02010609060101010101" pitchFamily="49" charset="-122"/>
            </a:endParaRPr>
          </a:p>
          <a:p>
            <a:pPr>
              <a:lnSpc>
                <a:spcPct val="150000"/>
              </a:lnSpc>
            </a:pPr>
            <a:r>
              <a:rPr lang="en-US" altLang="zh-CN" sz="2800" dirty="0">
                <a:solidFill>
                  <a:srgbClr val="000000"/>
                </a:solidFill>
                <a:latin typeface="仿宋" panose="02010609060101010101" pitchFamily="49" charset="-122"/>
                <a:ea typeface="仿宋" panose="02010609060101010101" pitchFamily="49" charset="-122"/>
              </a:rPr>
              <a:t>                         </a:t>
            </a:r>
            <a:endParaRPr lang="zh-CN" altLang="en-US" sz="2800" dirty="0">
              <a:solidFill>
                <a:schemeClr val="tx1"/>
              </a:solidFill>
              <a:latin typeface="华文中宋" panose="02010600040101010101" pitchFamily="2" charset="-122"/>
              <a:ea typeface="华文中宋" panose="02010600040101010101" pitchFamily="2" charset="-122"/>
            </a:endParaRPr>
          </a:p>
        </p:txBody>
      </p:sp>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4395" y="988844"/>
            <a:ext cx="9681166" cy="2716917"/>
          </a:xfrm>
          <a:prstGeom prst="rect">
            <a:avLst/>
          </a:prstGeom>
          <a:ln w="28575">
            <a:solidFill>
              <a:schemeClr val="bg1"/>
            </a:solidFill>
          </a:ln>
          <a:effectLst/>
        </p:spPr>
      </p:pic>
      <p:sp>
        <p:nvSpPr>
          <p:cNvPr id="8" name="矩形 7"/>
          <p:cNvSpPr/>
          <p:nvPr/>
        </p:nvSpPr>
        <p:spPr>
          <a:xfrm>
            <a:off x="6771076" y="2267625"/>
            <a:ext cx="955040" cy="325120"/>
          </a:xfrm>
          <a:prstGeom prst="rect">
            <a:avLst/>
          </a:prstGeom>
          <a:noFill/>
          <a:ln w="444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ln w="38100">
                <a:solidFill>
                  <a:srgbClr val="FF0000"/>
                </a:solidFill>
              </a:ln>
            </a:endParaRPr>
          </a:p>
        </p:txBody>
      </p:sp>
      <p:sp>
        <p:nvSpPr>
          <p:cNvPr id="9" name="矩形 8"/>
          <p:cNvSpPr/>
          <p:nvPr/>
        </p:nvSpPr>
        <p:spPr>
          <a:xfrm>
            <a:off x="6771076" y="2592745"/>
            <a:ext cx="955040" cy="325120"/>
          </a:xfrm>
          <a:prstGeom prst="rect">
            <a:avLst/>
          </a:prstGeom>
          <a:noFill/>
          <a:ln w="444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ln w="38100">
                <a:solidFill>
                  <a:srgbClr val="FF0000"/>
                </a:solidFill>
              </a:ln>
            </a:endParaRPr>
          </a:p>
        </p:txBody>
      </p:sp>
      <p:sp>
        <p:nvSpPr>
          <p:cNvPr id="47" name="文本框 46"/>
          <p:cNvSpPr txBox="1"/>
          <p:nvPr/>
        </p:nvSpPr>
        <p:spPr>
          <a:xfrm>
            <a:off x="372663" y="2991110"/>
            <a:ext cx="10896260" cy="1754326"/>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5400" dirty="0">
                <a:solidFill>
                  <a:schemeClr val="accent1"/>
                </a:solidFill>
                <a:latin typeface="微软雅黑" panose="020B0503020204020204" charset="-122"/>
                <a:ea typeface="微软雅黑" panose="020B0503020204020204" charset="-122"/>
              </a:rPr>
              <a:t>申领住院医疗互助金：</a:t>
            </a:r>
            <a:endParaRPr lang="en-US" altLang="zh-CN" sz="5400" dirty="0">
              <a:solidFill>
                <a:schemeClr val="accent1"/>
              </a:solidFill>
              <a:latin typeface="微软雅黑" panose="020B0503020204020204" charset="-122"/>
              <a:ea typeface="微软雅黑" panose="020B0503020204020204" charset="-122"/>
            </a:endParaRPr>
          </a:p>
          <a:p>
            <a:pPr algn="ctr"/>
            <a:r>
              <a:rPr lang="en-US" altLang="zh-CN" sz="54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6538+4277=10815</a:t>
            </a:r>
            <a:r>
              <a:rPr lang="zh-CN" altLang="en-US" sz="5400" dirty="0">
                <a:solidFill>
                  <a:schemeClr val="accent1"/>
                </a:solidFill>
                <a:latin typeface="仿宋" panose="02010609060101010101" pitchFamily="49" charset="-122"/>
                <a:ea typeface="仿宋" panose="02010609060101010101" pitchFamily="49" charset="-122"/>
                <a:cs typeface="Times New Roman" panose="02020603050405020304" pitchFamily="18" charset="0"/>
              </a:rPr>
              <a:t>元</a:t>
            </a:r>
            <a:endParaRPr lang="en-US" altLang="zh-CN" sz="5400" dirty="0">
              <a:solidFill>
                <a:schemeClr val="accent1"/>
              </a:solidFill>
              <a:latin typeface="仿宋" panose="02010609060101010101" pitchFamily="49" charset="-122"/>
              <a:ea typeface="仿宋" panose="02010609060101010101" pitchFamily="49" charset="-122"/>
              <a:cs typeface="Times New Roman" panose="02020603050405020304" pitchFamily="18" charset="0"/>
            </a:endParaRPr>
          </a:p>
        </p:txBody>
      </p:sp>
      <p:grpSp>
        <p:nvGrpSpPr>
          <p:cNvPr id="7" name="组合 6"/>
          <p:cNvGrpSpPr/>
          <p:nvPr/>
        </p:nvGrpSpPr>
        <p:grpSpPr>
          <a:xfrm>
            <a:off x="5256402" y="274673"/>
            <a:ext cx="2089011"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951129" y="1178554"/>
              <a:ext cx="1609428" cy="523220"/>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案例分析</a:t>
              </a:r>
            </a:p>
          </p:txBody>
        </p:sp>
      </p:gr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13742" y="984609"/>
            <a:ext cx="5751547" cy="1163787"/>
            <a:chOff x="711338" y="889966"/>
            <a:chExt cx="2089011" cy="160175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951129" y="1178554"/>
              <a:ext cx="1609428" cy="1313162"/>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意外伤害案例分析（生活）</a:t>
              </a:r>
            </a:p>
          </p:txBody>
        </p:sp>
      </p:grpSp>
      <p:sp>
        <p:nvSpPr>
          <p:cNvPr id="9" name="矩形 8"/>
          <p:cNvSpPr/>
          <p:nvPr/>
        </p:nvSpPr>
        <p:spPr>
          <a:xfrm>
            <a:off x="613741" y="2046303"/>
            <a:ext cx="10323548" cy="4625266"/>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just">
              <a:lnSpc>
                <a:spcPts val="4500"/>
              </a:lnSpc>
            </a:pPr>
            <a:r>
              <a:rPr lang="en-US" altLang="zh-CN" sz="2400" dirty="0">
                <a:solidFill>
                  <a:schemeClr val="tx1"/>
                </a:solidFill>
                <a:latin typeface="华文中宋" panose="02010600040101010101" pitchFamily="2" charset="-122"/>
                <a:ea typeface="华文中宋" panose="02010600040101010101" pitchFamily="2" charset="-122"/>
              </a:rPr>
              <a:t> </a:t>
            </a:r>
            <a:r>
              <a:rPr lang="zh-CN" altLang="en-US" sz="2400" dirty="0">
                <a:solidFill>
                  <a:schemeClr val="tx1"/>
                </a:solidFill>
                <a:latin typeface="华文中宋" panose="02010600040101010101" pitchFamily="2" charset="-122"/>
                <a:ea typeface="华文中宋" panose="02010600040101010101" pitchFamily="2" charset="-122"/>
              </a:rPr>
              <a:t>陆</a:t>
            </a:r>
            <a:r>
              <a:rPr lang="zh-CN" altLang="zh-CN" sz="2400" dirty="0">
                <a:solidFill>
                  <a:schemeClr val="tx1"/>
                </a:solidFill>
                <a:latin typeface="华文中宋" panose="02010600040101010101" pitchFamily="2" charset="-122"/>
                <a:ea typeface="华文中宋" panose="02010600040101010101" pitchFamily="2" charset="-122"/>
              </a:rPr>
              <a:t>某某</a:t>
            </a:r>
            <a:r>
              <a:rPr lang="en-US" altLang="zh-CN" sz="2400" dirty="0">
                <a:solidFill>
                  <a:schemeClr val="tx1"/>
                </a:solidFill>
                <a:latin typeface="华文中宋" panose="02010600040101010101" pitchFamily="2" charset="-122"/>
                <a:ea typeface="华文中宋" panose="02010600040101010101" pitchFamily="2" charset="-122"/>
              </a:rPr>
              <a:t>2021</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6</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1</a:t>
            </a:r>
            <a:r>
              <a:rPr lang="zh-CN" altLang="zh-CN" sz="2400" dirty="0">
                <a:solidFill>
                  <a:schemeClr val="tx1"/>
                </a:solidFill>
                <a:latin typeface="华文中宋" panose="02010600040101010101" pitchFamily="2" charset="-122"/>
                <a:ea typeface="华文中宋" panose="02010600040101010101" pitchFamily="2" charset="-122"/>
              </a:rPr>
              <a:t>日经单位组织参加了《在职职工住院医疗综合互助保障活动（住院</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重疾</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意外伤害）》</a:t>
            </a:r>
            <a:r>
              <a:rPr lang="en-US" altLang="zh-CN" sz="2400" dirty="0">
                <a:solidFill>
                  <a:schemeClr val="tx1"/>
                </a:solidFill>
                <a:latin typeface="华文中宋" panose="02010600040101010101" pitchFamily="2" charset="-122"/>
                <a:ea typeface="华文中宋" panose="02010600040101010101" pitchFamily="2" charset="-122"/>
              </a:rPr>
              <a:t>120</a:t>
            </a:r>
            <a:r>
              <a:rPr lang="zh-CN" altLang="zh-CN" sz="2400" dirty="0">
                <a:solidFill>
                  <a:schemeClr val="tx1"/>
                </a:solidFill>
                <a:latin typeface="华文中宋" panose="02010600040101010101" pitchFamily="2" charset="-122"/>
                <a:ea typeface="华文中宋" panose="02010600040101010101" pitchFamily="2" charset="-122"/>
              </a:rPr>
              <a:t>元，</a:t>
            </a:r>
            <a:r>
              <a:rPr lang="en-US" altLang="zh-CN" sz="2400" dirty="0">
                <a:solidFill>
                  <a:schemeClr val="tx1"/>
                </a:solidFill>
                <a:latin typeface="华文中宋" panose="02010600040101010101" pitchFamily="2" charset="-122"/>
                <a:ea typeface="华文中宋" panose="02010600040101010101" pitchFamily="2" charset="-122"/>
              </a:rPr>
              <a:t>2021</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6</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26</a:t>
            </a:r>
            <a:r>
              <a:rPr lang="zh-CN" altLang="zh-CN" sz="2400" dirty="0">
                <a:solidFill>
                  <a:schemeClr val="tx1"/>
                </a:solidFill>
                <a:latin typeface="华文中宋" panose="02010600040101010101" pitchFamily="2" charset="-122"/>
                <a:ea typeface="华文中宋" panose="02010600040101010101" pitchFamily="2" charset="-122"/>
              </a:rPr>
              <a:t>日</a:t>
            </a:r>
            <a:r>
              <a:rPr lang="zh-CN" altLang="en-US" sz="2400" dirty="0">
                <a:solidFill>
                  <a:schemeClr val="tx1"/>
                </a:solidFill>
                <a:latin typeface="华文中宋" panose="02010600040101010101" pitchFamily="2" charset="-122"/>
                <a:ea typeface="华文中宋" panose="02010600040101010101" pitchFamily="2" charset="-122"/>
              </a:rPr>
              <a:t>行走时被轻型货车撞伤</a:t>
            </a:r>
            <a:r>
              <a:rPr lang="zh-CN"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左下肢短缩畸形，胫骨平台后方环形碾压不规则创口，远端无血运。无运动感觉。经诊断左下肢无法保留，左下肢开放截肢</a:t>
            </a:r>
            <a:r>
              <a:rPr lang="zh-CN"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膝关节上一寸处</a:t>
            </a:r>
            <a:r>
              <a:rPr lang="zh-CN" altLang="zh-CN" sz="2400" dirty="0">
                <a:solidFill>
                  <a:schemeClr val="tx1"/>
                </a:solidFill>
                <a:latin typeface="华文中宋" panose="02010600040101010101" pitchFamily="2" charset="-122"/>
                <a:ea typeface="华文中宋" panose="02010600040101010101" pitchFamily="2" charset="-122"/>
              </a:rPr>
              <a:t>），</a:t>
            </a:r>
            <a:r>
              <a:rPr lang="zh-CN" altLang="en-US" sz="2400" dirty="0">
                <a:solidFill>
                  <a:schemeClr val="tx1"/>
                </a:solidFill>
                <a:latin typeface="华文中宋" panose="02010600040101010101" pitchFamily="2" charset="-122"/>
                <a:ea typeface="华文中宋" panose="02010600040101010101" pitchFamily="2" charset="-122"/>
              </a:rPr>
              <a:t>术后</a:t>
            </a:r>
            <a:r>
              <a:rPr lang="zh-CN" altLang="zh-CN" sz="2400" dirty="0">
                <a:solidFill>
                  <a:schemeClr val="tx1"/>
                </a:solidFill>
                <a:latin typeface="华文中宋" panose="02010600040101010101" pitchFamily="2" charset="-122"/>
                <a:ea typeface="华文中宋" panose="02010600040101010101" pitchFamily="2" charset="-122"/>
              </a:rPr>
              <a:t>进行功能性康复训练。</a:t>
            </a:r>
            <a:r>
              <a:rPr lang="zh-CN" altLang="en-US" sz="2400" dirty="0">
                <a:solidFill>
                  <a:schemeClr val="tx1"/>
                </a:solidFill>
                <a:latin typeface="华文中宋" panose="02010600040101010101" pitchFamily="2" charset="-122"/>
                <a:ea typeface="华文中宋" panose="02010600040101010101" pitchFamily="2" charset="-122"/>
              </a:rPr>
              <a:t>左腿定做义肢。</a:t>
            </a:r>
            <a:r>
              <a:rPr lang="zh-CN" altLang="zh-CN" sz="2400" dirty="0">
                <a:solidFill>
                  <a:schemeClr val="tx1"/>
                </a:solidFill>
                <a:latin typeface="华文中宋" panose="02010600040101010101" pitchFamily="2" charset="-122"/>
                <a:ea typeface="华文中宋" panose="02010600040101010101" pitchFamily="2" charset="-122"/>
              </a:rPr>
              <a:t>此次意外事故为</a:t>
            </a:r>
            <a:r>
              <a:rPr lang="zh-CN" altLang="en-US" sz="2400" dirty="0">
                <a:solidFill>
                  <a:schemeClr val="tx1"/>
                </a:solidFill>
                <a:latin typeface="华文中宋" panose="02010600040101010101" pitchFamily="2" charset="-122"/>
                <a:ea typeface="华文中宋" panose="02010600040101010101" pitchFamily="2" charset="-122"/>
              </a:rPr>
              <a:t>生活</a:t>
            </a:r>
            <a:r>
              <a:rPr lang="zh-CN" altLang="zh-CN" sz="2400" dirty="0">
                <a:solidFill>
                  <a:schemeClr val="tx1"/>
                </a:solidFill>
                <a:latin typeface="华文中宋" panose="02010600040101010101" pitchFamily="2" charset="-122"/>
                <a:ea typeface="华文中宋" panose="02010600040101010101" pitchFamily="2" charset="-122"/>
              </a:rPr>
              <a:t>中发生的意外伤害</a:t>
            </a:r>
            <a:r>
              <a:rPr lang="zh-CN" altLang="en-US"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保额为</a:t>
            </a:r>
            <a:r>
              <a:rPr lang="en-US" altLang="zh-CN" sz="2400" dirty="0">
                <a:solidFill>
                  <a:schemeClr val="tx1"/>
                </a:solidFill>
                <a:latin typeface="华文中宋" panose="02010600040101010101" pitchFamily="2" charset="-122"/>
                <a:ea typeface="华文中宋" panose="02010600040101010101" pitchFamily="2" charset="-122"/>
              </a:rPr>
              <a:t>10000</a:t>
            </a:r>
            <a:r>
              <a:rPr lang="zh-CN" altLang="zh-CN" sz="2400" dirty="0">
                <a:solidFill>
                  <a:schemeClr val="tx1"/>
                </a:solidFill>
                <a:latin typeface="华文中宋" panose="02010600040101010101" pitchFamily="2" charset="-122"/>
                <a:ea typeface="华文中宋" panose="02010600040101010101" pitchFamily="2" charset="-122"/>
              </a:rPr>
              <a:t>元，根据意外伤害条款，</a:t>
            </a:r>
            <a:r>
              <a:rPr lang="zh-CN" altLang="en-US" sz="2400" dirty="0">
                <a:solidFill>
                  <a:schemeClr val="tx1"/>
                </a:solidFill>
                <a:latin typeface="华文中宋" panose="02010600040101010101" pitchFamily="2" charset="-122"/>
                <a:ea typeface="华文中宋" panose="02010600040101010101" pitchFamily="2" charset="-122"/>
              </a:rPr>
              <a:t>一下肢踝关节以上髋关节以下永久残缺者按</a:t>
            </a:r>
            <a:r>
              <a:rPr lang="en-US" altLang="zh-CN" sz="2400" dirty="0">
                <a:solidFill>
                  <a:schemeClr val="tx1"/>
                </a:solidFill>
                <a:latin typeface="华文中宋" panose="02010600040101010101" pitchFamily="2" charset="-122"/>
                <a:ea typeface="华文中宋" panose="02010600040101010101" pitchFamily="2" charset="-122"/>
              </a:rPr>
              <a:t>50%</a:t>
            </a:r>
            <a:r>
              <a:rPr lang="zh-CN" altLang="en-US" sz="2400" dirty="0">
                <a:solidFill>
                  <a:schemeClr val="tx1"/>
                </a:solidFill>
                <a:latin typeface="华文中宋" panose="02010600040101010101" pitchFamily="2" charset="-122"/>
                <a:ea typeface="华文中宋" panose="02010600040101010101" pitchFamily="2" charset="-122"/>
              </a:rPr>
              <a:t>赔付</a:t>
            </a:r>
            <a:r>
              <a:rPr lang="zh-CN" altLang="zh-CN" sz="2400" dirty="0">
                <a:solidFill>
                  <a:schemeClr val="tx1"/>
                </a:solidFill>
                <a:latin typeface="华文中宋" panose="02010600040101010101" pitchFamily="2" charset="-122"/>
                <a:ea typeface="华文中宋" panose="02010600040101010101" pitchFamily="2" charset="-122"/>
              </a:rPr>
              <a:t>。赔付意外伤害互助金</a:t>
            </a:r>
            <a:r>
              <a:rPr lang="en-US" altLang="zh-CN" sz="2400" dirty="0">
                <a:solidFill>
                  <a:schemeClr val="tx1"/>
                </a:solidFill>
                <a:latin typeface="华文中宋" panose="02010600040101010101" pitchFamily="2" charset="-122"/>
                <a:ea typeface="华文中宋" panose="02010600040101010101" pitchFamily="2" charset="-122"/>
              </a:rPr>
              <a:t>5000</a:t>
            </a:r>
            <a:r>
              <a:rPr lang="zh-CN" altLang="zh-CN" sz="2400" dirty="0">
                <a:solidFill>
                  <a:schemeClr val="tx1"/>
                </a:solidFill>
                <a:latin typeface="华文中宋" panose="02010600040101010101" pitchFamily="2" charset="-122"/>
                <a:ea typeface="华文中宋" panose="02010600040101010101" pitchFamily="2" charset="-122"/>
              </a:rPr>
              <a:t>元。</a:t>
            </a:r>
            <a:endParaRPr lang="en-US" altLang="zh-CN" sz="2400" dirty="0">
              <a:solidFill>
                <a:schemeClr val="tx1"/>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13742" y="984609"/>
            <a:ext cx="4801637" cy="953277"/>
            <a:chOff x="711338" y="889966"/>
            <a:chExt cx="2089011" cy="1312020"/>
          </a:xfrm>
        </p:grpSpPr>
        <p:sp>
          <p:nvSpPr>
            <p:cNvPr id="3" name="卷形: 水平 2"/>
            <p:cNvSpPr/>
            <p:nvPr/>
          </p:nvSpPr>
          <p:spPr>
            <a:xfrm>
              <a:off x="711338" y="889966"/>
              <a:ext cx="2089011" cy="1312020"/>
            </a:xfrm>
            <a:prstGeom prst="horizontalScroll">
              <a:avLst>
                <a:gd name="adj" fmla="val 17896"/>
              </a:avLst>
            </a:prstGeom>
            <a:solidFill>
              <a:srgbClr val="EB340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bg1">
                    <a:alpha val="37000"/>
                  </a:schemeClr>
                </a:solidFill>
                <a:highlight>
                  <a:srgbClr val="FF0000"/>
                </a:highlight>
              </a:endParaRPr>
            </a:p>
          </p:txBody>
        </p:sp>
        <p:sp>
          <p:nvSpPr>
            <p:cNvPr id="4" name="文本框 3"/>
            <p:cNvSpPr txBox="1"/>
            <p:nvPr/>
          </p:nvSpPr>
          <p:spPr>
            <a:xfrm>
              <a:off x="831233" y="1185915"/>
              <a:ext cx="1849220" cy="720121"/>
            </a:xfrm>
            <a:prstGeom prst="rect">
              <a:avLst/>
            </a:prstGeom>
            <a:noFill/>
          </p:spPr>
          <p:txBody>
            <a:bodyPr wrap="square" rtlCol="0">
              <a:spAutoFit/>
            </a:bodyPr>
            <a:lstStyle/>
            <a:p>
              <a:r>
                <a:rPr lang="zh-CN" altLang="en-US" sz="2800" b="1" dirty="0">
                  <a:solidFill>
                    <a:schemeClr val="bg1"/>
                  </a:solidFill>
                  <a:latin typeface="思源宋体 Heavy" panose="02020900000000000000"/>
                  <a:ea typeface="微软雅黑" panose="020B0503020204020204" charset="-122"/>
                </a:rPr>
                <a:t>意外伤害案例分析（工伤）</a:t>
              </a:r>
            </a:p>
          </p:txBody>
        </p:sp>
      </p:grpSp>
      <p:sp>
        <p:nvSpPr>
          <p:cNvPr id="9" name="矩形 8"/>
          <p:cNvSpPr/>
          <p:nvPr/>
        </p:nvSpPr>
        <p:spPr>
          <a:xfrm>
            <a:off x="613741" y="2046303"/>
            <a:ext cx="10323548" cy="4625266"/>
          </a:xfrm>
          <a:prstGeom prst="rect">
            <a:avLst/>
          </a:prstGeom>
          <a:solidFill>
            <a:schemeClr val="bg1">
              <a:lumMod val="85000"/>
              <a:alpha val="5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lIns="91440" tIns="45720" rIns="91440" bIns="45720">
            <a:noAutofit/>
          </a:bodyPr>
          <a:lstStyle/>
          <a:p>
            <a:pPr algn="just">
              <a:lnSpc>
                <a:spcPts val="4500"/>
              </a:lnSpc>
            </a:pPr>
            <a:r>
              <a:rPr lang="en-US" altLang="zh-CN" sz="2400" dirty="0">
                <a:solidFill>
                  <a:schemeClr val="tx1"/>
                </a:solidFill>
                <a:latin typeface="华文中宋" panose="02010600040101010101" pitchFamily="2" charset="-122"/>
                <a:ea typeface="华文中宋" panose="02010600040101010101" pitchFamily="2" charset="-122"/>
              </a:rPr>
              <a:t> </a:t>
            </a:r>
            <a:r>
              <a:rPr lang="zh-CN" altLang="zh-CN" sz="2400" dirty="0">
                <a:solidFill>
                  <a:schemeClr val="tx1"/>
                </a:solidFill>
                <a:latin typeface="华文中宋" panose="02010600040101010101" pitchFamily="2" charset="-122"/>
                <a:ea typeface="华文中宋" panose="02010600040101010101" pitchFamily="2" charset="-122"/>
              </a:rPr>
              <a:t>李某某</a:t>
            </a:r>
            <a:r>
              <a:rPr lang="en-US" altLang="zh-CN" sz="2400" dirty="0">
                <a:solidFill>
                  <a:schemeClr val="tx1"/>
                </a:solidFill>
                <a:latin typeface="华文中宋" panose="02010600040101010101" pitchFamily="2" charset="-122"/>
                <a:ea typeface="华文中宋" panose="02010600040101010101" pitchFamily="2" charset="-122"/>
              </a:rPr>
              <a:t>2019</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12</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10</a:t>
            </a:r>
            <a:r>
              <a:rPr lang="zh-CN" altLang="zh-CN" sz="2400" dirty="0">
                <a:solidFill>
                  <a:schemeClr val="tx1"/>
                </a:solidFill>
                <a:latin typeface="华文中宋" panose="02010600040101010101" pitchFamily="2" charset="-122"/>
                <a:ea typeface="华文中宋" panose="02010600040101010101" pitchFamily="2" charset="-122"/>
              </a:rPr>
              <a:t>日经单位组织参加了《在职职工住院医疗综合互助保障活动（住院</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重疾</a:t>
            </a:r>
            <a:r>
              <a:rPr lang="en-US" altLang="zh-CN" sz="2400" dirty="0">
                <a:solidFill>
                  <a:schemeClr val="tx1"/>
                </a:solidFill>
                <a:latin typeface="华文中宋" panose="02010600040101010101" pitchFamily="2" charset="-122"/>
                <a:ea typeface="华文中宋" panose="02010600040101010101" pitchFamily="2" charset="-122"/>
              </a:rPr>
              <a:t>+</a:t>
            </a:r>
            <a:r>
              <a:rPr lang="zh-CN" altLang="zh-CN" sz="2400" dirty="0">
                <a:solidFill>
                  <a:schemeClr val="tx1"/>
                </a:solidFill>
                <a:latin typeface="华文中宋" panose="02010600040101010101" pitchFamily="2" charset="-122"/>
                <a:ea typeface="华文中宋" panose="02010600040101010101" pitchFamily="2" charset="-122"/>
              </a:rPr>
              <a:t>意外伤害）》</a:t>
            </a:r>
            <a:r>
              <a:rPr lang="en-US" altLang="zh-CN" sz="2400" dirty="0">
                <a:solidFill>
                  <a:schemeClr val="tx1"/>
                </a:solidFill>
                <a:latin typeface="华文中宋" panose="02010600040101010101" pitchFamily="2" charset="-122"/>
                <a:ea typeface="华文中宋" panose="02010600040101010101" pitchFamily="2" charset="-122"/>
              </a:rPr>
              <a:t>120</a:t>
            </a:r>
            <a:r>
              <a:rPr lang="zh-CN" altLang="zh-CN" sz="2400" dirty="0">
                <a:solidFill>
                  <a:schemeClr val="tx1"/>
                </a:solidFill>
                <a:latin typeface="华文中宋" panose="02010600040101010101" pitchFamily="2" charset="-122"/>
                <a:ea typeface="华文中宋" panose="02010600040101010101" pitchFamily="2" charset="-122"/>
              </a:rPr>
              <a:t>元，</a:t>
            </a:r>
            <a:r>
              <a:rPr lang="en-US" altLang="zh-CN" sz="2400" dirty="0">
                <a:solidFill>
                  <a:schemeClr val="tx1"/>
                </a:solidFill>
                <a:latin typeface="华文中宋" panose="02010600040101010101" pitchFamily="2" charset="-122"/>
                <a:ea typeface="华文中宋" panose="02010600040101010101" pitchFamily="2" charset="-122"/>
              </a:rPr>
              <a:t>2020</a:t>
            </a:r>
            <a:r>
              <a:rPr lang="zh-CN" altLang="zh-CN" sz="2400" dirty="0">
                <a:solidFill>
                  <a:schemeClr val="tx1"/>
                </a:solidFill>
                <a:latin typeface="华文中宋" panose="02010600040101010101" pitchFamily="2" charset="-122"/>
                <a:ea typeface="华文中宋" panose="02010600040101010101" pitchFamily="2" charset="-122"/>
              </a:rPr>
              <a:t>年</a:t>
            </a:r>
            <a:r>
              <a:rPr lang="en-US" altLang="zh-CN" sz="2400" dirty="0">
                <a:solidFill>
                  <a:schemeClr val="tx1"/>
                </a:solidFill>
                <a:latin typeface="华文中宋" panose="02010600040101010101" pitchFamily="2" charset="-122"/>
                <a:ea typeface="华文中宋" panose="02010600040101010101" pitchFamily="2" charset="-122"/>
              </a:rPr>
              <a:t>7</a:t>
            </a:r>
            <a:r>
              <a:rPr lang="zh-CN" altLang="zh-CN" sz="2400" dirty="0">
                <a:solidFill>
                  <a:schemeClr val="tx1"/>
                </a:solidFill>
                <a:latin typeface="华文中宋" panose="02010600040101010101" pitchFamily="2" charset="-122"/>
                <a:ea typeface="华文中宋" panose="02010600040101010101" pitchFamily="2" charset="-122"/>
              </a:rPr>
              <a:t>月</a:t>
            </a:r>
            <a:r>
              <a:rPr lang="en-US" altLang="zh-CN" sz="2400" dirty="0">
                <a:solidFill>
                  <a:schemeClr val="tx1"/>
                </a:solidFill>
                <a:latin typeface="华文中宋" panose="02010600040101010101" pitchFamily="2" charset="-122"/>
                <a:ea typeface="华文中宋" panose="02010600040101010101" pitchFamily="2" charset="-122"/>
              </a:rPr>
              <a:t>1</a:t>
            </a:r>
            <a:r>
              <a:rPr lang="zh-CN" altLang="zh-CN" sz="2400" dirty="0">
                <a:solidFill>
                  <a:schemeClr val="tx1"/>
                </a:solidFill>
                <a:latin typeface="华文中宋" panose="02010600040101010101" pitchFamily="2" charset="-122"/>
                <a:ea typeface="华文中宋" panose="02010600040101010101" pitchFamily="2" charset="-122"/>
              </a:rPr>
              <a:t>日在单位工作期间摔倒，诊断为：左桡骨远端骨折（近腕处），给予手法复位，石膏外固定，石膏拆除后，左手腕伸直功能受限，进行功能性康复训练。此次意外事故认定为工伤，工作中发生的意外伤害保额为</a:t>
            </a:r>
            <a:r>
              <a:rPr lang="en-US" altLang="zh-CN" sz="2400" dirty="0">
                <a:solidFill>
                  <a:schemeClr val="tx1"/>
                </a:solidFill>
                <a:latin typeface="华文中宋" panose="02010600040101010101" pitchFamily="2" charset="-122"/>
                <a:ea typeface="华文中宋" panose="02010600040101010101" pitchFamily="2" charset="-122"/>
              </a:rPr>
              <a:t>20000</a:t>
            </a:r>
            <a:r>
              <a:rPr lang="zh-CN" altLang="zh-CN" sz="2400" dirty="0">
                <a:solidFill>
                  <a:schemeClr val="tx1"/>
                </a:solidFill>
                <a:latin typeface="华文中宋" panose="02010600040101010101" pitchFamily="2" charset="-122"/>
                <a:ea typeface="华文中宋" panose="02010600040101010101" pitchFamily="2" charset="-122"/>
              </a:rPr>
              <a:t>元，根据意外伤害条款，</a:t>
            </a:r>
            <a:r>
              <a:rPr lang="zh-CN" altLang="en-US" sz="2400" dirty="0">
                <a:solidFill>
                  <a:schemeClr val="tx1"/>
                </a:solidFill>
                <a:latin typeface="华文中宋" panose="02010600040101010101" pitchFamily="2" charset="-122"/>
                <a:ea typeface="华文中宋" panose="02010600040101010101" pitchFamily="2" charset="-122"/>
              </a:rPr>
              <a:t>一上肢三大关节中，有一大关节遗存显著运动障碍者</a:t>
            </a:r>
            <a:r>
              <a:rPr lang="zh-CN" altLang="zh-CN" sz="2400" dirty="0">
                <a:solidFill>
                  <a:schemeClr val="tx1"/>
                </a:solidFill>
                <a:latin typeface="华文中宋" panose="02010600040101010101" pitchFamily="2" charset="-122"/>
                <a:ea typeface="华文中宋" panose="02010600040101010101" pitchFamily="2" charset="-122"/>
              </a:rPr>
              <a:t>按</a:t>
            </a:r>
            <a:r>
              <a:rPr lang="en-US" altLang="zh-CN" sz="2400" dirty="0">
                <a:solidFill>
                  <a:schemeClr val="tx1"/>
                </a:solidFill>
                <a:latin typeface="华文中宋" panose="02010600040101010101" pitchFamily="2" charset="-122"/>
                <a:ea typeface="华文中宋" panose="02010600040101010101" pitchFamily="2" charset="-122"/>
              </a:rPr>
              <a:t>10%</a:t>
            </a:r>
            <a:r>
              <a:rPr lang="zh-CN" altLang="zh-CN" sz="2400" dirty="0">
                <a:solidFill>
                  <a:schemeClr val="tx1"/>
                </a:solidFill>
                <a:latin typeface="华文中宋" panose="02010600040101010101" pitchFamily="2" charset="-122"/>
                <a:ea typeface="华文中宋" panose="02010600040101010101" pitchFamily="2" charset="-122"/>
              </a:rPr>
              <a:t>赔付。赔付意外伤害互助金</a:t>
            </a:r>
            <a:r>
              <a:rPr lang="en-US" altLang="zh-CN" sz="2400" dirty="0">
                <a:solidFill>
                  <a:schemeClr val="tx1"/>
                </a:solidFill>
                <a:latin typeface="华文中宋" panose="02010600040101010101" pitchFamily="2" charset="-122"/>
                <a:ea typeface="华文中宋" panose="02010600040101010101" pitchFamily="2" charset="-122"/>
              </a:rPr>
              <a:t>2000</a:t>
            </a:r>
            <a:r>
              <a:rPr lang="zh-CN" altLang="zh-CN" sz="2400" dirty="0">
                <a:solidFill>
                  <a:schemeClr val="tx1"/>
                </a:solidFill>
                <a:latin typeface="华文中宋" panose="02010600040101010101" pitchFamily="2" charset="-122"/>
                <a:ea typeface="华文中宋" panose="02010600040101010101" pitchFamily="2" charset="-122"/>
              </a:rPr>
              <a:t>元。</a:t>
            </a:r>
            <a:endParaRPr lang="en-US" altLang="zh-CN" sz="2400" dirty="0">
              <a:solidFill>
                <a:schemeClr val="tx1"/>
              </a:solidFill>
              <a:latin typeface="华文中宋" panose="02010600040101010101" pitchFamily="2" charset="-122"/>
              <a:ea typeface="华文中宋" panose="02010600040101010101" pitchFamily="2"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TEMPLATE" val="#295295"/>
  <p:tag name="COMMONDATA" val="eyJoZGlkIjoiYzhjOTczYWIwZTY0NjI5M2M1NDFhZjg3Mjc4MDI0ZmMifQ=="/>
</p:tagLst>
</file>

<file path=ppt/tags/tag1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1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1.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NOCLEAR" val="0"/>
  <p:tag name="KSO_WM_UNIT_VALUE" val="39"/>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4_3*q_h_f*1_1_1"/>
  <p:tag name="KSO_WM_TEMPLATE_CATEGORY" val="diagram"/>
  <p:tag name="KSO_WM_TEMPLATE_INDEX" val="20198904"/>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 name="KSO_WM_UNIT_USESOURCEFORMAT_APPLY" val="1"/>
  <p:tag name="REFSHAPE" val="790564092"/>
  <p:tag name="KSO_WM_UNIT_DIAGRAM_SCHEMECOLOR_ID" val="0"/>
</p:tagLst>
</file>

<file path=ppt/tags/tag22.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4_3*q_h_a*1_2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 name="REFSHAPE" val="790565452"/>
  <p:tag name="KSO_WM_UNIT_DIAGRAM_SCHEMECOLOR_ID" val="0"/>
</p:tagLst>
</file>

<file path=ppt/tags/tag23.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4_3*q_h_a*1_2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 name="REFSHAPE" val="790565452"/>
  <p:tag name="KSO_WM_UNIT_DIAGRAM_SCHEMECOLOR_ID" val="0"/>
</p:tagLst>
</file>

<file path=ppt/tags/tag2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4_3*q_h_a*1_2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 name="REFSHAPE" val="790565452"/>
  <p:tag name="KSO_WM_UNIT_DIAGRAM_SCHEMECOLOR_ID" val="0"/>
</p:tagLst>
</file>

<file path=ppt/tags/tag2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69.3338582677166,&quot;width&quot;:3174.940157480315}"/>
</p:tagLst>
</file>

<file path=ppt/tags/tag3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4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50.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72,&quot;width&quot;:8998}"/>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743.445669291338,&quot;width&quot;:5785.834645669292}"/>
</p:tagLst>
</file>

<file path=ppt/tags/tag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9.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4163</Words>
  <Application>Microsoft Office PowerPoint</Application>
  <PresentationFormat>自定义</PresentationFormat>
  <Paragraphs>277</Paragraphs>
  <Slides>44</Slides>
  <Notes>44</Notes>
  <HiddenSlides>0</HiddenSlides>
  <MMClips>0</MMClips>
  <ScaleCrop>false</ScaleCrop>
  <HeadingPairs>
    <vt:vector size="4" baseType="variant">
      <vt:variant>
        <vt:lpstr>主题</vt:lpstr>
      </vt:variant>
      <vt:variant>
        <vt:i4>1</vt:i4>
      </vt:variant>
      <vt:variant>
        <vt:lpstr>幻灯片标题</vt:lpstr>
      </vt:variant>
      <vt:variant>
        <vt:i4>44</vt:i4>
      </vt:variant>
    </vt:vector>
  </HeadingPairs>
  <TitlesOfParts>
    <vt:vector size="45" baseType="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Administrator</cp:lastModifiedBy>
  <cp:revision>464</cp:revision>
  <dcterms:created xsi:type="dcterms:W3CDTF">2018-06-07T12:37:00Z</dcterms:created>
  <dcterms:modified xsi:type="dcterms:W3CDTF">2022-10-10T14:08:34Z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929ED0C1A59240449BA2B5B29E9438A9</vt:lpwstr>
  </property>
  <property fmtid="{D5CDD505-2E9C-101B-9397-08002B2CF9AE}" pid="3" name="KSOProductBuildVer">
    <vt:lpwstr>2052-11.1.0.12358</vt:lpwstr>
  </property>
</Properties>
</file>